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4" r:id="rId3"/>
    <p:sldId id="288" r:id="rId4"/>
    <p:sldId id="257" r:id="rId5"/>
    <p:sldId id="262" r:id="rId6"/>
    <p:sldId id="261" r:id="rId7"/>
    <p:sldId id="272" r:id="rId8"/>
    <p:sldId id="278" r:id="rId9"/>
    <p:sldId id="279" r:id="rId10"/>
    <p:sldId id="285" r:id="rId11"/>
    <p:sldId id="282" r:id="rId12"/>
    <p:sldId id="290" r:id="rId13"/>
    <p:sldId id="291" r:id="rId14"/>
    <p:sldId id="284" r:id="rId15"/>
    <p:sldId id="293" r:id="rId16"/>
    <p:sldId id="294" r:id="rId17"/>
    <p:sldId id="28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C2"/>
    <a:srgbClr val="00588F"/>
    <a:srgbClr val="72C267"/>
    <a:srgbClr val="D19B3F"/>
    <a:srgbClr val="75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719"/>
  </p:normalViewPr>
  <p:slideViewPr>
    <p:cSldViewPr snapToGrid="0" snapToObjects="1">
      <p:cViewPr varScale="1">
        <p:scale>
          <a:sx n="148" d="100"/>
          <a:sy n="148" d="100"/>
        </p:scale>
        <p:origin x="101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4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F642CD-981D-E14A-AA93-04DA1C4D69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7CB28-F18B-1347-95B8-70E9491FBD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702D-1F2A-B544-A29F-FD6F8E2D3F9D}" type="datetimeFigureOut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2/11/22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4F1B1-2614-C746-B963-39196E92F5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85751" y="867159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www.nvog-logo.nl</a:t>
            </a:r>
            <a:br>
              <a:rPr lang="en-US" dirty="0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solidFill>
                  <a:srgbClr val="007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www.nvog.nl</a:t>
            </a:r>
            <a:endParaRPr lang="en-US" dirty="0">
              <a:solidFill>
                <a:srgbClr val="007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C7DC8-51F0-454B-996D-E6BE1B4F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942" y="8661151"/>
            <a:ext cx="1025945" cy="51297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AD0E53-C939-A840-ADEB-0971497DCE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2B18F-B238-1142-A98E-9E63F438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42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71677-4B33-4D6E-BAEA-1A66C8C2FF37}" type="datetimeFigureOut">
              <a:rPr lang="nl-NL" smtClean="0"/>
              <a:t>11-02-2022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57BDE-F58A-47A5-9BD6-02914C56DEE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90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Thema’s geven een extra</a:t>
            </a:r>
            <a:r>
              <a:rPr lang="nl-NL" baseline="0" dirty="0"/>
              <a:t> inkleuring van de differentiatie EPA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7BDE-F58A-47A5-9BD6-02914C56DEE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Met verschuiving</a:t>
            </a:r>
            <a:r>
              <a:rPr lang="nl-NL" baseline="0" dirty="0"/>
              <a:t> van accent in loop opleiding van kennis en vaardigheden naar </a:t>
            </a:r>
            <a:r>
              <a:rPr lang="nl-NL" baseline="0" dirty="0" err="1"/>
              <a:t>werkgerelateerde</a:t>
            </a:r>
            <a:r>
              <a:rPr lang="nl-NL" baseline="0" dirty="0"/>
              <a:t> competenties en persoonlijke en professionele ontwikkeling gaat ook van toetsbare einddoelen naar stimuleren en ondersteunen van continue ontwikkeling </a:t>
            </a:r>
          </a:p>
          <a:p>
            <a:r>
              <a:rPr lang="nl-NL" baseline="0" dirty="0"/>
              <a:t>Voor onderwerpen binnen </a:t>
            </a:r>
            <a:r>
              <a:rPr lang="nl-NL" baseline="0" dirty="0" err="1"/>
              <a:t>themas</a:t>
            </a:r>
            <a:r>
              <a:rPr lang="nl-NL" baseline="0" dirty="0"/>
              <a:t> ook kennis en vaardigheden nodig!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7BDE-F58A-47A5-9BD6-02914C56DEE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003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Thema’s geven een extra</a:t>
            </a:r>
            <a:r>
              <a:rPr lang="nl-NL" baseline="0" dirty="0"/>
              <a:t> inkleuring van de differentiatie EPA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7BDE-F58A-47A5-9BD6-02914C56DEE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18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EPA onderdelen beschrijven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7BDE-F58A-47A5-9BD6-02914C56DEE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904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7BDE-F58A-47A5-9BD6-02914C56DEE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06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7BDE-F58A-47A5-9BD6-02914C56DEE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31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Thema’s geven een extra</a:t>
            </a:r>
            <a:r>
              <a:rPr lang="nl-NL" baseline="0" dirty="0"/>
              <a:t> inkleuring van de differentiatie EPA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7BDE-F58A-47A5-9BD6-02914C56DEE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80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7BDE-F58A-47A5-9BD6-02914C56DEE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25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57BDE-F58A-47A5-9BD6-02914C56DEE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058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CB29-0B27-2C47-80BA-2CC99CCE8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596" y="1423685"/>
            <a:ext cx="7338348" cy="2086277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8DE2-14FB-5C49-9681-8172B7C0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97619-5EF8-5549-AD75-53E28806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529B-54DF-3D46-82FE-CB57B701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12BA41-489A-634E-B8FB-212F9A7F4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" r="51862" b="8788"/>
          <a:stretch/>
        </p:blipFill>
        <p:spPr>
          <a:xfrm>
            <a:off x="8153401" y="0"/>
            <a:ext cx="40386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E39DD5-A290-A442-8ED7-3BA53EC44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33566" b="41111"/>
          <a:stretch/>
        </p:blipFill>
        <p:spPr>
          <a:xfrm>
            <a:off x="7278619" y="2502673"/>
            <a:ext cx="4913381" cy="4355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8A99FE-028A-3543-8E10-9B0B19EBAF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9021" y="3775687"/>
            <a:ext cx="4629873" cy="23149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173983-5807-5B4E-A9DF-D3A54E63E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3574" b="31633"/>
          <a:stretch/>
        </p:blipFill>
        <p:spPr>
          <a:xfrm>
            <a:off x="7949043" y="3501613"/>
            <a:ext cx="4242958" cy="3356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113AC-9F6B-2F43-A164-2A16F0854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056" b="83636"/>
          <a:stretch/>
        </p:blipFill>
        <p:spPr>
          <a:xfrm>
            <a:off x="3849619" y="5735729"/>
            <a:ext cx="6785586" cy="11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3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2BEA0-D5AE-6140-B636-76FC460BB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9B778F-AB6B-AE49-909F-02A9935DF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1A8F9-9003-9240-937C-5015ABC4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978AD-EF0B-9444-B037-A6D34746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BFC6E-2D19-A940-AA08-341BE2101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3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2FE67-4D96-304A-AC63-49647D830C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50B97-E9A7-784B-AEB0-73C7BA8B8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59FD0-35BB-3246-89FC-CA7ACBBB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1D8DB-852C-6D40-BEFE-571406FF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E8A99-5049-D942-80DD-0B7458E9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08FC2EA-5E31-6643-894C-1A174394E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" t="56533" r="86704" b="19087"/>
          <a:stretch/>
        </p:blipFill>
        <p:spPr>
          <a:xfrm>
            <a:off x="10683433" y="0"/>
            <a:ext cx="1508568" cy="2766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356DD5-4A6B-304D-9628-B910AC82D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8BDA7-7BEF-104D-A437-24F15E692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EDE4D-0150-EE4A-8A8C-045A8C07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69AB2-BCE8-7B47-8F75-C4A7D6FA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B738-00A4-1847-A09D-CCD66FC9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681C9-DB58-144D-B169-328EFC2390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11341261" y="648704"/>
            <a:ext cx="1134319" cy="5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9AD8B3-4A1D-F546-A569-542990A46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6128"/>
          <a:stretch/>
        </p:blipFill>
        <p:spPr>
          <a:xfrm>
            <a:off x="850026" y="3328061"/>
            <a:ext cx="5526613" cy="3529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761C15-FC24-DD4C-9490-AD6631AAE9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290" t="-193" r="1235" b="8197"/>
          <a:stretch/>
        </p:blipFill>
        <p:spPr>
          <a:xfrm>
            <a:off x="0" y="395347"/>
            <a:ext cx="5583150" cy="64626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CF5970-6751-2642-8203-311B463C8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-1" t="36729" r="590" b="-1052"/>
          <a:stretch/>
        </p:blipFill>
        <p:spPr>
          <a:xfrm>
            <a:off x="2967271" y="-1"/>
            <a:ext cx="7352172" cy="47571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319D7-9E37-5449-9333-3824CC29E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3525" b="-1094"/>
          <a:stretch/>
        </p:blipFill>
        <p:spPr>
          <a:xfrm>
            <a:off x="6743127" y="1588020"/>
            <a:ext cx="4736293" cy="4963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EBE06D-015B-0B4F-98A4-79C9E3E5FC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59393" y="2827678"/>
            <a:ext cx="2483734" cy="2483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8A961-0F50-EA4D-A8C2-93BD85F7E4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95406" y="1782230"/>
            <a:ext cx="3534539" cy="2613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0079C2"/>
                </a:solidFill>
              </a:defRPr>
            </a:lvl1pPr>
          </a:lstStyle>
          <a:p>
            <a:r>
              <a:rPr lang="en-US" dirty="0" err="1"/>
              <a:t>nvog-logo.nl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D7BF-D2A1-DF41-BC23-CFCC39909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62E53-3503-804F-87E7-33C53B8E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60536-B07B-DD46-9207-BCEF4CFDC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6A382C-0540-B348-9EA2-395B75828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69036" b="12452"/>
          <a:stretch/>
        </p:blipFill>
        <p:spPr>
          <a:xfrm>
            <a:off x="457776" y="3910444"/>
            <a:ext cx="4021287" cy="37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4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594D-52C4-FF45-9B09-5EDB0F2F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4C8D9-F3BF-5545-A1E1-157A5BB9E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1BFB1-7105-3645-B8EB-8A5A8A24A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EB3B6-B737-DF46-90CF-B666B1A4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3A32F-8043-9748-8F70-2FF1F59C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A948D-8D57-694B-A288-8782F701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2E1A1D-B7D9-4245-97DE-15AEC3B45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1341261" y="648704"/>
            <a:ext cx="1134319" cy="56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C3A6E4-767D-4F40-A58F-396AC45D5B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" t="56533" r="86704" b="19087"/>
          <a:stretch/>
        </p:blipFill>
        <p:spPr>
          <a:xfrm>
            <a:off x="10683433" y="0"/>
            <a:ext cx="1508568" cy="27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879D-1B30-7B4C-9494-902FE7357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F2AEF-AF94-984F-A42E-6C9814FC2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350F5-6B75-7342-A367-650DB1A07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C38CA-F0D3-1D41-A8B5-A2BAE8479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125A2-96C4-5D4C-BF6E-3948CAF0B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42041-5BBC-184D-A91D-9C1E9EE7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F87FA-1003-4D42-9C8F-3796C4BE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F47474-181E-C94B-9C5B-375180A5A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FCD550-F7C3-1046-8AB0-A41DBFBCBF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1341261" y="648704"/>
            <a:ext cx="1134319" cy="567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8463A9-684F-2244-B8C0-9B8F6780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" t="56533" r="86704" b="19087"/>
          <a:stretch/>
        </p:blipFill>
        <p:spPr>
          <a:xfrm>
            <a:off x="10683433" y="0"/>
            <a:ext cx="1508568" cy="27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0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E04C-B276-304B-BC21-5591671AA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3FF5F1-4D2F-A949-ACA5-CEE6CA64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AF2A0-A870-DF45-AD4B-A3FA4F8D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3ECF1-D383-6342-AF6A-AC199C5B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9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19110-0A41-EF41-AE9E-D96CEB8C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70359-6F33-494C-A73F-25BBA1288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CEA9B-5BE1-B944-90D1-8666AF64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2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B08B-7E02-F246-9C37-6487E6CE2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86EAF-FE5D-A445-86EB-CCCB5005C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1017E-AB4A-1244-ABAF-9863BEB34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A9BC0-50CE-E14B-A87B-A7E4FCB8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8DAA36-F7A1-F644-AB9B-FDA92EA6B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399ED-8910-C54D-9CCD-564873FA2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492479-EA36-7F43-84B3-3BD8F3A49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1341261" y="648704"/>
            <a:ext cx="1134319" cy="56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3E78B1-1691-CA44-9930-6ED266301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" t="56533" r="86704" b="19087"/>
          <a:stretch/>
        </p:blipFill>
        <p:spPr>
          <a:xfrm>
            <a:off x="10683433" y="0"/>
            <a:ext cx="1508568" cy="27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3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7F8F8-03F2-E94F-85D4-59EB7FAF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18868-CDC9-214E-80E4-31131F59D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41C50-F8A3-6746-972A-5FDC2C2AD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752B9-966E-A449-BBE5-85FC70619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85635-C633-0840-B0B6-DD00EBB9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C65CB-B388-F642-9C4A-80CB1BDC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81150-972D-8849-BA8A-1F4AB755B1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1341261" y="648704"/>
            <a:ext cx="1134319" cy="567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FA81C-ECBB-ED42-9C11-B231557C4F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" t="56533" r="86704" b="19087"/>
          <a:stretch/>
        </p:blipFill>
        <p:spPr>
          <a:xfrm>
            <a:off x="10683433" y="0"/>
            <a:ext cx="1508568" cy="27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3A417-0EA6-AD4D-90BE-61926659D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89064-F859-584D-83C9-F8AE37C63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A14A4-EE98-214C-A925-A6FE1E387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42A-460C-654E-A17A-020A137B22A6}" type="datetimeFigureOut">
              <a:rPr lang="en-US" smtClean="0"/>
              <a:t>2/11/22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4350D-9B4A-DD49-AD29-DD8795504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EEA8-597F-6545-A341-E052B0FCC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557B-E51C-EA4A-B611-1C4B1018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9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AE33-95F3-9A4B-A750-FF60A044C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9596" y="535259"/>
            <a:ext cx="7338348" cy="3122341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11 feb 2022 </a:t>
            </a:r>
            <a:br>
              <a:rPr lang="nl-NL" sz="3600" dirty="0">
                <a:solidFill>
                  <a:srgbClr val="0070C0"/>
                </a:solidFill>
              </a:rPr>
            </a:br>
            <a:br>
              <a:rPr lang="nl-NL" sz="3600" dirty="0">
                <a:solidFill>
                  <a:srgbClr val="0070C0"/>
                </a:solidFill>
              </a:rPr>
            </a:br>
            <a:r>
              <a:rPr lang="nl-NL" sz="3600" dirty="0">
                <a:solidFill>
                  <a:srgbClr val="0070C0"/>
                </a:solidFill>
              </a:rPr>
              <a:t>Workshop: </a:t>
            </a:r>
            <a:br>
              <a:rPr lang="nl-NL" sz="3600" dirty="0">
                <a:solidFill>
                  <a:srgbClr val="0070C0"/>
                </a:solidFill>
              </a:rPr>
            </a:br>
            <a:br>
              <a:rPr lang="nl-NL" sz="3600" dirty="0">
                <a:solidFill>
                  <a:srgbClr val="0070C0"/>
                </a:solidFill>
              </a:rPr>
            </a:br>
            <a:r>
              <a:rPr lang="nl-NL" sz="3600" dirty="0">
                <a:solidFill>
                  <a:srgbClr val="0070C0"/>
                </a:solidFill>
              </a:rPr>
              <a:t>Hoe stel ik een werkbare EPA differentiatie op?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7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79B58E-29BE-6248-89E8-C5CAB837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79C2"/>
                </a:solidFill>
              </a:rPr>
              <a:t>Differentiatie</a:t>
            </a:r>
            <a:r>
              <a:rPr lang="en-US" dirty="0">
                <a:solidFill>
                  <a:srgbClr val="0079C2"/>
                </a:solidFill>
              </a:rPr>
              <a:t> EPA, </a:t>
            </a:r>
            <a:r>
              <a:rPr lang="en-US" dirty="0" err="1">
                <a:solidFill>
                  <a:srgbClr val="0079C2"/>
                </a:solidFill>
              </a:rPr>
              <a:t>aan</a:t>
            </a:r>
            <a:r>
              <a:rPr lang="en-US" dirty="0">
                <a:solidFill>
                  <a:srgbClr val="0079C2"/>
                </a:solidFill>
              </a:rPr>
              <a:t> de slag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E66F5-A5B5-BB42-A513-A9FEE48ED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50194" cy="4631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Bepaal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leerdoelen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leeractiviteiten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toetsing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Vraagstukken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afstemming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leerdoelen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op de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beschikbare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tijd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afstemming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medische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inhoud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thema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“SMART”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definiëren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			</a:t>
            </a: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82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79B58E-29BE-6248-89E8-C5CAB837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9C2"/>
                </a:solidFill>
              </a:rPr>
              <a:t>Differentiatie</a:t>
            </a:r>
            <a:r>
              <a:rPr lang="en-US" dirty="0">
                <a:solidFill>
                  <a:srgbClr val="0079C2"/>
                </a:solidFill>
              </a:rPr>
              <a:t> EPA, </a:t>
            </a:r>
            <a:r>
              <a:rPr lang="en-US" dirty="0" err="1">
                <a:solidFill>
                  <a:srgbClr val="0079C2"/>
                </a:solidFill>
              </a:rPr>
              <a:t>aan</a:t>
            </a:r>
            <a:r>
              <a:rPr lang="en-US" dirty="0">
                <a:solidFill>
                  <a:srgbClr val="0079C2"/>
                </a:solidFill>
              </a:rPr>
              <a:t> de slag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E66F5-A5B5-BB42-A513-A9FEE48E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816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					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				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					 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ontwerpen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maken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plannen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uitvinden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					 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controleren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experimenteren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beoordelen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					 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vergelijken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organiseren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					 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gebruiken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toepassen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uitvoeren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					 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uitleggen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interpreteren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samenvatten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					 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herkennen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benoemen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beschrijven</a:t>
            </a: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4" y="2008554"/>
            <a:ext cx="6086316" cy="41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2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C84C6-EE17-9C43-AD20-A241C00E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dirty="0">
                <a:solidFill>
                  <a:srgbClr val="0079C2"/>
                </a:solidFill>
              </a:rPr>
              <a:t>Uitwerken differentiatie in BOR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8B71D2-F8D3-704D-8EEA-1D599BC62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684991"/>
            <a:ext cx="7446900" cy="2617590"/>
          </a:xfrm>
        </p:spPr>
        <p:txBody>
          <a:bodyPr anchor="t">
            <a:normAutofit/>
          </a:bodyPr>
          <a:lstStyle/>
          <a:p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Werk met behulp van format een differentiatie zo goed mogelijk uit:</a:t>
            </a:r>
          </a:p>
          <a:p>
            <a:pPr lvl="1"/>
            <a:r>
              <a:rPr lang="nl-NL" sz="1400" dirty="0">
                <a:solidFill>
                  <a:schemeClr val="accent5">
                    <a:lumMod val="75000"/>
                  </a:schemeClr>
                </a:solidFill>
              </a:rPr>
              <a:t>Leerdoelen (kennis en vaardigheden) medisch</a:t>
            </a:r>
          </a:p>
          <a:p>
            <a:pPr lvl="1"/>
            <a:r>
              <a:rPr lang="nl-NL" sz="1400" dirty="0">
                <a:solidFill>
                  <a:schemeClr val="accent5">
                    <a:lumMod val="75000"/>
                  </a:schemeClr>
                </a:solidFill>
              </a:rPr>
              <a:t>Individuele/team/organisatie competenties</a:t>
            </a:r>
          </a:p>
          <a:p>
            <a:pPr lvl="1"/>
            <a:r>
              <a:rPr lang="nl-NL" sz="1400" dirty="0">
                <a:solidFill>
                  <a:schemeClr val="accent5">
                    <a:lumMod val="75000"/>
                  </a:schemeClr>
                </a:solidFill>
              </a:rPr>
              <a:t>Leeractiviteiten</a:t>
            </a:r>
          </a:p>
          <a:p>
            <a:pPr lvl="1"/>
            <a:r>
              <a:rPr lang="nl-NL" sz="1400" dirty="0">
                <a:solidFill>
                  <a:schemeClr val="accent5">
                    <a:lumMod val="75000"/>
                  </a:schemeClr>
                </a:solidFill>
              </a:rPr>
              <a:t>Toetsing </a:t>
            </a:r>
          </a:p>
          <a:p>
            <a:pPr lvl="1"/>
            <a:r>
              <a:rPr lang="nl-NL" sz="1400" dirty="0">
                <a:solidFill>
                  <a:schemeClr val="accent5">
                    <a:lumMod val="75000"/>
                  </a:schemeClr>
                </a:solidFill>
              </a:rPr>
              <a:t>Thema’s</a:t>
            </a:r>
          </a:p>
          <a:p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Terugkoppeling kiezen 2 EPA’s uit voor de nabespreking</a:t>
            </a:r>
          </a:p>
          <a:p>
            <a:endParaRPr lang="nl-NL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Afbeeldingsresultaat voor breakout rooms">
            <a:extLst>
              <a:ext uri="{FF2B5EF4-FFF2-40B4-BE49-F238E27FC236}">
                <a16:creationId xmlns:a16="http://schemas.microsoft.com/office/drawing/2014/main" id="{1EFADDFE-AFB3-4448-A33C-53427118C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3732" b="-4"/>
          <a:stretch/>
        </p:blipFill>
        <p:spPr bwMode="auto">
          <a:xfrm>
            <a:off x="9106930" y="3362671"/>
            <a:ext cx="2954636" cy="30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auze Pictogram Pictogram Van Thee Tijd Stockvectorkunst en meer beelden  van Bedrijfsleven - iStock">
            <a:extLst>
              <a:ext uri="{FF2B5EF4-FFF2-40B4-BE49-F238E27FC236}">
                <a16:creationId xmlns:a16="http://schemas.microsoft.com/office/drawing/2014/main" id="{087F37CA-2E81-5146-A4B5-4F978B2C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96" y="4318613"/>
            <a:ext cx="2115234" cy="21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22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E52A5-B988-8E4D-910F-82D4BDD80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90"/>
            <a:ext cx="12192000" cy="65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1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79B58E-29BE-6248-89E8-C5CAB837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79C2"/>
                </a:solidFill>
              </a:rPr>
              <a:t>Vertaling</a:t>
            </a:r>
            <a:r>
              <a:rPr lang="en-US" dirty="0">
                <a:solidFill>
                  <a:srgbClr val="0079C2"/>
                </a:solidFill>
              </a:rPr>
              <a:t> </a:t>
            </a:r>
            <a:r>
              <a:rPr lang="en-US" dirty="0" err="1">
                <a:solidFill>
                  <a:srgbClr val="0079C2"/>
                </a:solidFill>
              </a:rPr>
              <a:t>maken</a:t>
            </a:r>
            <a:r>
              <a:rPr lang="en-US" dirty="0">
                <a:solidFill>
                  <a:srgbClr val="0079C2"/>
                </a:solidFill>
              </a:rPr>
              <a:t> </a:t>
            </a:r>
            <a:r>
              <a:rPr lang="en-US" dirty="0" err="1">
                <a:solidFill>
                  <a:srgbClr val="0079C2"/>
                </a:solidFill>
              </a:rPr>
              <a:t>naar</a:t>
            </a:r>
            <a:r>
              <a:rPr lang="en-US" dirty="0">
                <a:solidFill>
                  <a:srgbClr val="0079C2"/>
                </a:solidFill>
              </a:rPr>
              <a:t> de </a:t>
            </a:r>
            <a:r>
              <a:rPr lang="en-US" dirty="0" err="1">
                <a:solidFill>
                  <a:srgbClr val="0079C2"/>
                </a:solidFill>
              </a:rPr>
              <a:t>praktijk</a:t>
            </a:r>
            <a:endParaRPr lang="en-US" dirty="0">
              <a:solidFill>
                <a:srgbClr val="0079C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E66F5-A5B5-BB42-A513-A9FEE48ED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50194" cy="46314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Stap 1: zorgen inventariseren</a:t>
            </a:r>
          </a:p>
          <a:p>
            <a:pPr>
              <a:lnSpc>
                <a:spcPct val="150000"/>
              </a:lnSpc>
            </a:pPr>
            <a:endParaRPr lang="nl-NL" sz="1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Stap 2: plenair 2 </a:t>
            </a:r>
            <a:r>
              <a:rPr lang="nl-NL" sz="1800" dirty="0" err="1">
                <a:solidFill>
                  <a:schemeClr val="accent5">
                    <a:lumMod val="75000"/>
                  </a:schemeClr>
                </a:solidFill>
              </a:rPr>
              <a:t>EPAs</a:t>
            </a: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 bespreken</a:t>
            </a:r>
          </a:p>
          <a:p>
            <a:pPr>
              <a:lnSpc>
                <a:spcPct val="150000"/>
              </a:lnSpc>
            </a:pPr>
            <a:endParaRPr lang="nl-NL" sz="1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Stap 3: hoe organiseren: praktische invulling</a:t>
            </a:r>
          </a:p>
        </p:txBody>
      </p:sp>
      <p:pic>
        <p:nvPicPr>
          <p:cNvPr id="3074" name="Picture 2" descr="12,530 Geen Idee Vectoren, Illustraties en Clipart - 123RF">
            <a:extLst>
              <a:ext uri="{FF2B5EF4-FFF2-40B4-BE49-F238E27FC236}">
                <a16:creationId xmlns:a16="http://schemas.microsoft.com/office/drawing/2014/main" id="{1BD65D60-B9BE-7F41-A351-599778BB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947" y="3629476"/>
            <a:ext cx="2962532" cy="29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04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527C2-C55D-3846-BB58-65B28283D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4" y="0"/>
            <a:ext cx="10575636" cy="33819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EC0C06-2CB9-6640-A7D8-F5501A913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4" y="3381994"/>
            <a:ext cx="10575636" cy="27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04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F7E1D6-28DF-DE43-A151-E5EA7BFD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96267"/>
            <a:ext cx="11065164" cy="3092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41AD14-F15A-6F4A-BB97-68E15F04C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4" y="3085198"/>
            <a:ext cx="11065165" cy="2714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054EE2-0BCB-1A4B-99D2-18722C27F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44" y="5800143"/>
            <a:ext cx="11065165" cy="8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64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79B58E-29BE-6248-89E8-C5CAB837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79C2"/>
                </a:solidFill>
              </a:rPr>
              <a:t>Vragen</a:t>
            </a:r>
            <a:r>
              <a:rPr lang="en-US" dirty="0">
                <a:solidFill>
                  <a:srgbClr val="0079C2"/>
                </a:solidFill>
              </a:rPr>
              <a:t>? </a:t>
            </a:r>
          </a:p>
        </p:txBody>
      </p:sp>
      <p:pic>
        <p:nvPicPr>
          <p:cNvPr id="5" name="Picture 2" descr="Verwarring, twijfel, frustratie, vraag Gratis Pictogram van Business  Management 3">
            <a:extLst>
              <a:ext uri="{FF2B5EF4-FFF2-40B4-BE49-F238E27FC236}">
                <a16:creationId xmlns:a16="http://schemas.microsoft.com/office/drawing/2014/main" id="{877AD8D9-F080-F04A-B3DC-AFAA45038CB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30" y="675781"/>
            <a:ext cx="5931781" cy="593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1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8ECA-CFC0-D64A-96B4-6E5CFF06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nvog-logo.nl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8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79B58E-29BE-6248-89E8-C5CAB837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79C2"/>
                </a:solidFill>
              </a:rPr>
              <a:t>Leerdoelen</a:t>
            </a:r>
            <a:r>
              <a:rPr lang="en-US" dirty="0">
                <a:solidFill>
                  <a:srgbClr val="0079C2"/>
                </a:solidFill>
              </a:rPr>
              <a:t> van de workshop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E66F5-A5B5-BB42-A513-A9FEE48ED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50194" cy="4631446"/>
          </a:xfrm>
        </p:spPr>
        <p:txBody>
          <a:bodyPr>
            <a:normAutofit/>
          </a:bodyPr>
          <a:lstStyle/>
          <a:p>
            <a:pPr lvl="0"/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Inzicht in </a:t>
            </a:r>
            <a:r>
              <a:rPr lang="nl-NL" sz="1800" dirty="0" err="1">
                <a:solidFill>
                  <a:schemeClr val="accent5">
                    <a:lumMod val="75000"/>
                  </a:schemeClr>
                </a:solidFill>
              </a:rPr>
              <a:t>EPA’s</a:t>
            </a: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 en thema’s van LOGO in relatie tot het maken van een differentiatie</a:t>
            </a:r>
          </a:p>
          <a:p>
            <a:pPr lvl="0"/>
            <a:endParaRPr lang="nl-NL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De vertaling van een differentiatie kunnen maken naar een werkbare EPA, inclusief leerdoelen/leeractiviteiten op gebied van thema’s</a:t>
            </a:r>
          </a:p>
          <a:p>
            <a:pPr lvl="0"/>
            <a:endParaRPr lang="nl-NL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Inventarisatie m.b.t. acties implementeren van eigen Differentiatie </a:t>
            </a:r>
            <a:r>
              <a:rPr lang="nl-NL" sz="1800" dirty="0" err="1">
                <a:solidFill>
                  <a:schemeClr val="accent5">
                    <a:lumMod val="75000"/>
                  </a:schemeClr>
                </a:solidFill>
              </a:rPr>
              <a:t>EPA’s</a:t>
            </a: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 in de lokale en regionale opleiding</a:t>
            </a:r>
          </a:p>
          <a:p>
            <a:pPr lvl="0"/>
            <a:endParaRPr lang="nl-NL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Start met werkbare afspraken op lokaal en regionaal niveau voor werken met differentiatie </a:t>
            </a:r>
            <a:r>
              <a:rPr lang="nl-NL" sz="1800" dirty="0" err="1">
                <a:solidFill>
                  <a:schemeClr val="accent5">
                    <a:lumMod val="75000"/>
                  </a:schemeClr>
                </a:solidFill>
              </a:rPr>
              <a:t>EPA’s</a:t>
            </a:r>
            <a:endParaRPr lang="nl-NL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endParaRPr lang="nl-NL" sz="18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Basiselementen voor het regionale opleidingsplan m.b.t. differentiatie </a:t>
            </a:r>
            <a:r>
              <a:rPr lang="nl-NL" sz="1800" dirty="0" err="1">
                <a:solidFill>
                  <a:schemeClr val="accent5">
                    <a:lumMod val="75000"/>
                  </a:schemeClr>
                </a:solidFill>
              </a:rPr>
              <a:t>EPA’s</a:t>
            </a: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 (m.n. hoe deze in samenwerking met </a:t>
            </a:r>
            <a:r>
              <a:rPr lang="nl-NL" sz="1800" dirty="0" err="1">
                <a:solidFill>
                  <a:schemeClr val="accent5">
                    <a:lumMod val="75000"/>
                  </a:schemeClr>
                </a:solidFill>
              </a:rPr>
              <a:t>aios</a:t>
            </a: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 tot stand komen)</a:t>
            </a:r>
          </a:p>
          <a:p>
            <a:pPr marL="0" indent="0">
              <a:buNone/>
            </a:pP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1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4C84C6-EE17-9C43-AD20-A241C00E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l-NL" dirty="0">
                <a:solidFill>
                  <a:srgbClr val="0079C2"/>
                </a:solidFill>
              </a:rPr>
              <a:t>Bespreken in BOR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8B71D2-F8D3-704D-8EEA-1D599BC62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684991"/>
            <a:ext cx="6994955" cy="2617590"/>
          </a:xfrm>
        </p:spPr>
        <p:txBody>
          <a:bodyPr anchor="t">
            <a:normAutofit/>
          </a:bodyPr>
          <a:lstStyle/>
          <a:p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Welke afspraken zijn er al t.a.v. regionalisering/ervaring met differentiaties?</a:t>
            </a:r>
          </a:p>
          <a:p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Wat zijn de belangrijkste uitdagingen in werken met differentiaties? </a:t>
            </a:r>
          </a:p>
          <a:p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Groepjes van 7-8 personen. Per groepje de meest belangrijke uitdaging terugkoppelen plenair</a:t>
            </a:r>
          </a:p>
        </p:txBody>
      </p:sp>
      <p:pic>
        <p:nvPicPr>
          <p:cNvPr id="4" name="Picture 2" descr="Afbeeldingsresultaat voor breakout rooms">
            <a:extLst>
              <a:ext uri="{FF2B5EF4-FFF2-40B4-BE49-F238E27FC236}">
                <a16:creationId xmlns:a16="http://schemas.microsoft.com/office/drawing/2014/main" id="{1EFADDFE-AFB3-4448-A33C-53427118C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3732" b="-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1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D1A9C9-C063-4D4C-ADAA-6F2C9FD3F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330" y="428261"/>
            <a:ext cx="5468394" cy="615194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E79B58E-29BE-6248-89E8-C5CAB837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79C2"/>
                </a:solidFill>
              </a:rPr>
              <a:t>Domeinen</a:t>
            </a:r>
            <a:endParaRPr lang="en-US" dirty="0">
              <a:solidFill>
                <a:srgbClr val="0079C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E66F5-A5B5-BB42-A513-A9FEE48ED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185" y="1825625"/>
            <a:ext cx="544732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Tijdens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opleiding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verschuift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accent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van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medisch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inhoudelijk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/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kennis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vaardigheden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naar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werkgerelateerde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competenties</a:t>
            </a: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	-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patiënt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gecentreerde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zorgverlening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	-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werken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teamverband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-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functioneren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in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verbeteren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van 	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organisatie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zorg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persoonlijke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professionele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ontwikkeling</a:t>
            </a: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Differentiatie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integratie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alle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domeinen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78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FB566-485D-3B4D-922E-759B01876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758" y="664308"/>
            <a:ext cx="6160238" cy="61602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B91D6E-92E2-BC44-84B0-829EF46A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9C2"/>
                </a:solidFill>
              </a:rPr>
              <a:t>EPA’s &amp; </a:t>
            </a:r>
            <a:r>
              <a:rPr lang="en-US" dirty="0" err="1">
                <a:solidFill>
                  <a:srgbClr val="0079C2"/>
                </a:solidFill>
              </a:rPr>
              <a:t>Thema’s</a:t>
            </a:r>
            <a:endParaRPr lang="en-US" dirty="0">
              <a:solidFill>
                <a:srgbClr val="0079C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8EDE29-2724-2241-AC62-5B666F1D0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9631"/>
            <a:ext cx="4491892" cy="4637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Zwangerschap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bevalling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laag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complex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Zwangerschap en bevalling hoog complex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Zorg in de kraamperiode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Abnormaal uterien bloedverlies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Vroege zwangerschap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Prolaps- en bekkenbodemklachten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accent5">
                    <a:lumMod val="75000"/>
                  </a:schemeClr>
                </a:solidFill>
              </a:rPr>
              <a:t>Buikpijn (acuut en chronisch)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Vulvaire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vaginale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afwijkingen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Zorg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bij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pre-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maligniteit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Oncologische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zorg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basis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Voortplantingsvraagstukken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Levensloop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endocrinologie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2883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85C0AC92-6D23-EA44-BCE1-825312A7B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79C2"/>
                </a:solidFill>
              </a:rPr>
              <a:t>Thema’s</a:t>
            </a:r>
            <a:endParaRPr lang="en-US" dirty="0">
              <a:solidFill>
                <a:srgbClr val="0079C2"/>
              </a:solidFill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2D27ACE1-CF25-D44A-B953-FAD40F84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93557" cy="4351338"/>
          </a:xfrm>
        </p:spPr>
        <p:txBody>
          <a:bodyPr/>
          <a:lstStyle/>
          <a:p>
            <a:r>
              <a:rPr lang="en-US" sz="1800" dirty="0" err="1">
                <a:solidFill>
                  <a:srgbClr val="7030A0"/>
                </a:solidFill>
              </a:rPr>
              <a:t>Bevlogen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zijn</a:t>
            </a:r>
            <a:r>
              <a:rPr lang="en-US" sz="1800" dirty="0">
                <a:solidFill>
                  <a:srgbClr val="7030A0"/>
                </a:solidFill>
              </a:rPr>
              <a:t>, </a:t>
            </a:r>
            <a:r>
              <a:rPr lang="en-US" sz="1800" dirty="0" err="1">
                <a:solidFill>
                  <a:srgbClr val="7030A0"/>
                </a:solidFill>
              </a:rPr>
              <a:t>bevlogen</a:t>
            </a:r>
            <a:r>
              <a:rPr lang="en-US" sz="1800" dirty="0">
                <a:solidFill>
                  <a:srgbClr val="7030A0"/>
                </a:solidFill>
              </a:rPr>
              <a:t> </a:t>
            </a:r>
            <a:r>
              <a:rPr lang="en-US" sz="1800" dirty="0" err="1">
                <a:solidFill>
                  <a:srgbClr val="7030A0"/>
                </a:solidFill>
              </a:rPr>
              <a:t>blijven</a:t>
            </a:r>
            <a:endParaRPr lang="en-US" sz="1800" dirty="0">
              <a:solidFill>
                <a:srgbClr val="7030A0"/>
              </a:solidFill>
            </a:endParaRPr>
          </a:p>
          <a:p>
            <a:endParaRPr lang="en-US" sz="1800" dirty="0"/>
          </a:p>
          <a:p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Netwerkgeneeskunde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voor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specifieke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4">
                    <a:lumMod val="75000"/>
                  </a:schemeClr>
                </a:solidFill>
              </a:rPr>
              <a:t>doelgroepen</a:t>
            </a:r>
            <a:endParaRPr lang="en-US" sz="1800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800" dirty="0"/>
          </a:p>
          <a:p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Organisatiegebonden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</a:rPr>
              <a:t>zorg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1800" dirty="0"/>
          </a:p>
          <a:p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Kennis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innovatie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CC24E-2C8E-AD48-AF6C-476BBF1F5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81" t="15393" r="19906" b="20534"/>
          <a:stretch/>
        </p:blipFill>
        <p:spPr>
          <a:xfrm>
            <a:off x="5463251" y="365124"/>
            <a:ext cx="5497974" cy="58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7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79B58E-29BE-6248-89E8-C5CAB837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79C2"/>
                </a:solidFill>
              </a:rPr>
              <a:t>Differentiatie</a:t>
            </a:r>
            <a:endParaRPr lang="en-US" dirty="0">
              <a:solidFill>
                <a:srgbClr val="0079C2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E66F5-A5B5-BB42-A513-A9FEE48ED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3077"/>
            <a:ext cx="10050194" cy="4893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Uitgangspunt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: 	1/3 - 2/3 van de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tijd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voor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i="1" dirty="0" err="1">
                <a:solidFill>
                  <a:schemeClr val="accent5">
                    <a:lumMod val="75000"/>
                  </a:schemeClr>
                </a:solidFill>
              </a:rPr>
              <a:t>differentiatie</a:t>
            </a: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taken </a:t>
            </a:r>
          </a:p>
          <a:p>
            <a:pPr marL="0" indent="0">
              <a:buNone/>
            </a:pP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</a:rPr>
              <a:t>   </a:t>
            </a:r>
          </a:p>
          <a:p>
            <a:pPr marL="0" indent="0">
              <a:buNone/>
            </a:pP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Opzet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differentiatie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EPA’s is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gelijk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aan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die van de basis EPA’s, met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dezelfde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hantering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zelfstandigheidsniveaus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582126"/>
              </p:ext>
            </p:extLst>
          </p:nvPr>
        </p:nvGraphicFramePr>
        <p:xfrm>
          <a:off x="471765" y="2219679"/>
          <a:ext cx="11111345" cy="313879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617350">
                  <a:extLst>
                    <a:ext uri="{9D8B030D-6E8A-4147-A177-3AD203B41FA5}">
                      <a16:colId xmlns:a16="http://schemas.microsoft.com/office/drawing/2014/main" val="261379657"/>
                    </a:ext>
                  </a:extLst>
                </a:gridCol>
                <a:gridCol w="7493995">
                  <a:extLst>
                    <a:ext uri="{9D8B030D-6E8A-4147-A177-3AD203B41FA5}">
                      <a16:colId xmlns:a16="http://schemas.microsoft.com/office/drawing/2014/main" val="3449603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Differentiatieplan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19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Consolidatie basis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Basis </a:t>
                      </a:r>
                      <a:r>
                        <a:rPr lang="nl-NL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EPA’s</a:t>
                      </a:r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uitkiezen ter consolidatie of verbetering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403961"/>
                  </a:ext>
                </a:extLst>
              </a:tr>
              <a:tr h="2026277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Aangevuld met 1 of meerdere differentiatie </a:t>
                      </a:r>
                      <a:r>
                        <a:rPr lang="nl-NL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EPA’s</a:t>
                      </a:r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naar keuze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Verloskunde (prenatale diagnostiek, foetale of maternale geneeskunde</a:t>
                      </a:r>
                    </a:p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Benigne gynaecologie / minimaal invasief</a:t>
                      </a:r>
                    </a:p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Urogynaecologie</a:t>
                      </a:r>
                    </a:p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Gynaecologische oncologie</a:t>
                      </a:r>
                    </a:p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Voortplantingsgeneeskunde</a:t>
                      </a:r>
                    </a:p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Eigen in te vullen opties</a:t>
                      </a:r>
                    </a:p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Combinatie van basis en differentiatie </a:t>
                      </a:r>
                      <a:r>
                        <a:rPr lang="nl-NL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EPA’s</a:t>
                      </a:r>
                      <a:endParaRPr lang="nl-NL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760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Werken aan thema’s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Verdieping van een onderwerp of aanvulling met eigen onderwerp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15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760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D1A9C9-C063-4D4C-ADAA-6F2C9FD3F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556" y="462989"/>
            <a:ext cx="6151944" cy="6151944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444A96AC-6AAD-224B-9401-8B3E2329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9C2"/>
                </a:solidFill>
              </a:rPr>
              <a:t>EPA </a:t>
            </a:r>
            <a:r>
              <a:rPr lang="en-US" dirty="0" err="1">
                <a:solidFill>
                  <a:srgbClr val="0079C2"/>
                </a:solidFill>
              </a:rPr>
              <a:t>onderdelen</a:t>
            </a:r>
            <a:endParaRPr lang="en-US" dirty="0">
              <a:solidFill>
                <a:srgbClr val="0079C2"/>
              </a:solidFill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C003639-7B01-F74C-8085-77B61E9B1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93557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788" y="1273057"/>
            <a:ext cx="3573489" cy="534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1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79B58E-29BE-6248-89E8-C5CAB837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0079C2"/>
                </a:solidFill>
              </a:rPr>
              <a:t>Differentiatie</a:t>
            </a:r>
            <a:r>
              <a:rPr lang="en-US" dirty="0">
                <a:solidFill>
                  <a:srgbClr val="0079C2"/>
                </a:solidFill>
              </a:rPr>
              <a:t> EPA, </a:t>
            </a:r>
            <a:r>
              <a:rPr lang="en-US" dirty="0" err="1">
                <a:solidFill>
                  <a:srgbClr val="0079C2"/>
                </a:solidFill>
              </a:rPr>
              <a:t>aan</a:t>
            </a:r>
            <a:r>
              <a:rPr lang="en-US" dirty="0">
                <a:solidFill>
                  <a:srgbClr val="0079C2"/>
                </a:solidFill>
              </a:rPr>
              <a:t> de slag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9E66F5-A5B5-BB42-A513-A9FEE48ED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50194" cy="4631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Bepaal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leerdoelen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leeractiviteiten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toetsing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Vraagstukken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afstemming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leerdoelen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op de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beschikbare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tijd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afstemming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van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medische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inhoud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thema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“SMART”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definiëren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			</a:t>
            </a:r>
            <a:endParaRPr lang="en-US" sz="18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0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23566</TotalTime>
  <Words>683</Words>
  <Application>Microsoft Macintosh PowerPoint</Application>
  <PresentationFormat>Widescreen</PresentationFormat>
  <Paragraphs>140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11 feb 2022   Workshop:   Hoe stel ik een werkbare EPA differentiatie op? </vt:lpstr>
      <vt:lpstr>Leerdoelen van de workshop</vt:lpstr>
      <vt:lpstr>Bespreken in BOR</vt:lpstr>
      <vt:lpstr>Domeinen</vt:lpstr>
      <vt:lpstr>EPA’s &amp; Thema’s</vt:lpstr>
      <vt:lpstr>Thema’s</vt:lpstr>
      <vt:lpstr>Differentiatie</vt:lpstr>
      <vt:lpstr>EPA onderdelen</vt:lpstr>
      <vt:lpstr>Differentiatie EPA, aan de slag</vt:lpstr>
      <vt:lpstr>Differentiatie EPA, aan de slag</vt:lpstr>
      <vt:lpstr>Differentiatie EPA, aan de slag</vt:lpstr>
      <vt:lpstr>Uitwerken differentiatie in BOR</vt:lpstr>
      <vt:lpstr>PowerPoint Presentation</vt:lpstr>
      <vt:lpstr>Vertaling maken naar de praktijk</vt:lpstr>
      <vt:lpstr>PowerPoint Presentation</vt:lpstr>
      <vt:lpstr>PowerPoint Presentation</vt:lpstr>
      <vt:lpstr>Vragen? </vt:lpstr>
      <vt:lpstr>nvog-logo.nl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opleidingsplan</dc:title>
  <dc:creator>Koen de Geus</dc:creator>
  <cp:lastModifiedBy>Leeuw, R.A. de (Robert)</cp:lastModifiedBy>
  <cp:revision>43</cp:revision>
  <cp:lastPrinted>2021-03-16T16:30:25Z</cp:lastPrinted>
  <dcterms:created xsi:type="dcterms:W3CDTF">2021-03-16T16:00:18Z</dcterms:created>
  <dcterms:modified xsi:type="dcterms:W3CDTF">2022-02-11T11:22:20Z</dcterms:modified>
</cp:coreProperties>
</file>