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autoCompressPictures="0">
  <p:sldMasterIdLst>
    <p:sldMasterId id="2147483650" r:id="rId1"/>
    <p:sldMasterId id="2147483822" r:id="rId2"/>
    <p:sldMasterId id="2147483840" r:id="rId3"/>
  </p:sldMasterIdLst>
  <p:notesMasterIdLst>
    <p:notesMasterId r:id="rId15"/>
  </p:notesMasterIdLst>
  <p:handoutMasterIdLst>
    <p:handoutMasterId r:id="rId16"/>
  </p:handoutMasterIdLst>
  <p:sldIdLst>
    <p:sldId id="597" r:id="rId4"/>
    <p:sldId id="256" r:id="rId5"/>
    <p:sldId id="602" r:id="rId6"/>
    <p:sldId id="428" r:id="rId7"/>
    <p:sldId id="401" r:id="rId8"/>
    <p:sldId id="598" r:id="rId9"/>
    <p:sldId id="601" r:id="rId10"/>
    <p:sldId id="606" r:id="rId11"/>
    <p:sldId id="600" r:id="rId12"/>
    <p:sldId id="603" r:id="rId13"/>
    <p:sldId id="593" r:id="rId14"/>
  </p:sldIdLst>
  <p:sldSz cx="12192000" cy="6858000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Times" panose="02020603050405020304" pitchFamily="18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1000" kern="1200" baseline="-25000">
        <a:solidFill>
          <a:srgbClr val="003399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 baseline="-25000">
        <a:solidFill>
          <a:srgbClr val="003399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 baseline="-25000">
        <a:solidFill>
          <a:srgbClr val="003399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 baseline="-25000">
        <a:solidFill>
          <a:srgbClr val="003399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 baseline="-25000">
        <a:solidFill>
          <a:srgbClr val="003399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 baseline="-25000">
        <a:solidFill>
          <a:srgbClr val="003399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 baseline="-25000">
        <a:solidFill>
          <a:srgbClr val="003399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 baseline="-25000">
        <a:solidFill>
          <a:srgbClr val="003399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 baseline="-25000">
        <a:solidFill>
          <a:srgbClr val="003399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8">
          <p15:clr>
            <a:srgbClr val="A4A3A4"/>
          </p15:clr>
        </p15:guide>
        <p15:guide id="2" pos="75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3B4"/>
    <a:srgbClr val="0048AA"/>
    <a:srgbClr val="0432FF"/>
    <a:srgbClr val="011893"/>
    <a:srgbClr val="008DCD"/>
    <a:srgbClr val="CDE9CA"/>
    <a:srgbClr val="B5DFAF"/>
    <a:srgbClr val="0079C1"/>
    <a:srgbClr val="C1E4BC"/>
    <a:srgbClr val="8AC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0"/>
    <p:restoredTop sz="69158"/>
  </p:normalViewPr>
  <p:slideViewPr>
    <p:cSldViewPr snapToGrid="0" snapToObjects="1">
      <p:cViewPr varScale="1">
        <p:scale>
          <a:sx n="59" d="100"/>
          <a:sy n="59" d="100"/>
        </p:scale>
        <p:origin x="1968" y="67"/>
      </p:cViewPr>
      <p:guideLst>
        <p:guide orient="horz" pos="1188"/>
        <p:guide pos="75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176"/>
    </p:cViewPr>
  </p:sorterViewPr>
  <p:notesViewPr>
    <p:cSldViewPr snapToGrid="0" snapToObjects="1">
      <p:cViewPr varScale="1">
        <p:scale>
          <a:sx n="57" d="100"/>
          <a:sy n="57" d="100"/>
        </p:scale>
        <p:origin x="-1704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67C278F-402F-46E3-83DD-BD9E83B5D5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aseline="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1830C9F-49FE-44F8-A64E-7006696A8DB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06E913-40F3-4424-A404-C26EC0B05EE7}" type="datetime1">
              <a:rPr lang="nl-NL"/>
              <a:pPr>
                <a:defRPr/>
              </a:pPr>
              <a:t>16-4-2021</a:t>
            </a:fld>
            <a:endParaRPr lang="nl-NL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BA7996C6-4C8D-4AB5-A3D6-F1DAB2491A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/>
              <a:t>© 2007 Conclusion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6417E088-7FED-45EB-A1D2-37EE4269ED5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C11E507-A078-46D1-A720-377E0296524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6856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9F2CDA6-8B6D-427A-A841-4A91388A2B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 baseline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C0F2894-2E35-4943-90BB-B5F7AB7CD7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 baseline="0"/>
            </a:lvl1pPr>
          </a:lstStyle>
          <a:p>
            <a:pPr>
              <a:defRPr/>
            </a:pPr>
            <a:fld id="{C385D70D-37BE-4D45-B2DB-44F6D233C0D7}" type="datetime1">
              <a:rPr lang="nl-NL"/>
              <a:pPr>
                <a:defRPr/>
              </a:pPr>
              <a:t>16-4-2021</a:t>
            </a:fld>
            <a:endParaRPr lang="nl-NL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97CF8455-B4A9-48B7-814D-5E858771A3E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1AEA86CC-2B2E-4A90-A66D-FB1488D601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69E3F27E-64E6-4E07-B4F3-9ECF2D165E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 baseline="0"/>
            </a:lvl1pPr>
          </a:lstStyle>
          <a:p>
            <a:pPr>
              <a:defRPr/>
            </a:pPr>
            <a:r>
              <a:rPr lang="nl-NL"/>
              <a:t>© 2007 Conclusion</a:t>
            </a: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80E9622D-FFA3-48D0-9F20-6829254B59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 baseline="0" smtClean="0"/>
            </a:lvl1pPr>
          </a:lstStyle>
          <a:p>
            <a:pPr>
              <a:defRPr/>
            </a:pPr>
            <a:fld id="{A99BF139-A5C7-4C3B-BE70-FCDA75599B0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066806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385D70D-37BE-4D45-B2DB-44F6D233C0D7}" type="datetime1">
              <a:rPr lang="nl-NL" smtClean="0"/>
              <a:pPr>
                <a:defRPr/>
              </a:pPr>
              <a:t>16-4-2021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 2007 Conclusion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BF139-A5C7-4C3B-BE70-FCDA75599B0B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065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7C86B-3396-A547-978E-DB1D5515FAA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0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Veranderingen:</a:t>
            </a:r>
          </a:p>
          <a:p>
            <a:r>
              <a:rPr lang="nl-NL" dirty="0"/>
              <a:t>7 competenties naar 3</a:t>
            </a:r>
          </a:p>
          <a:p>
            <a:r>
              <a:rPr lang="nl-NL" dirty="0"/>
              <a:t>15 </a:t>
            </a:r>
            <a:r>
              <a:rPr lang="nl-NL" dirty="0" err="1"/>
              <a:t>epa’s</a:t>
            </a:r>
            <a:r>
              <a:rPr lang="nl-NL" dirty="0"/>
              <a:t> naar 8?</a:t>
            </a:r>
          </a:p>
          <a:p>
            <a:r>
              <a:rPr lang="nl-NL" dirty="0"/>
              <a:t>5 zelfstandigheidsniveaus naar 3</a:t>
            </a:r>
          </a:p>
          <a:p>
            <a:r>
              <a:rPr lang="nl-NL" dirty="0"/>
              <a:t>Thema's legitimeren aandacht voor ontwikkeling, aandacht voor holistische ontwikkeling persoon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385D70D-37BE-4D45-B2DB-44F6D233C0D7}" type="datetime1">
              <a:rPr lang="nl-NL" smtClean="0"/>
              <a:pPr>
                <a:defRPr/>
              </a:pPr>
              <a:t>16-4-2021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 2007 Conclusion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BF139-A5C7-4C3B-BE70-FCDA75599B0B}" type="slidenum">
              <a:rPr lang="nl-NL" altLang="nl-NL" smtClean="0"/>
              <a:pPr>
                <a:defRPr/>
              </a:pPr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6404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B3C9ACC-CA85-4C67-89AA-DA115A939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689A0E2-0BF8-4049-BB10-F288C99D2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7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EECCABA-DE70-48D3-977B-87765A51A6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429000"/>
            <a:ext cx="12192000" cy="3429000"/>
          </a:xfrm>
          <a:prstGeom prst="rect">
            <a:avLst/>
          </a:prstGeom>
          <a:solidFill>
            <a:srgbClr val="0079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nl-NL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808C0BE-66E8-44DD-894D-E43BFD1DDF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9668" y="0"/>
            <a:ext cx="4114800" cy="151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nl-NL"/>
          </a:p>
        </p:txBody>
      </p:sp>
      <p:pic>
        <p:nvPicPr>
          <p:cNvPr id="7" name="Picture 11" descr="NVOG_Logo_RGB.jpg">
            <a:extLst>
              <a:ext uri="{FF2B5EF4-FFF2-40B4-BE49-F238E27FC236}">
                <a16:creationId xmlns:a16="http://schemas.microsoft.com/office/drawing/2014/main" id="{B127BA61-96AC-4AD1-8B3B-006F299DF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77813"/>
            <a:ext cx="106934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3771900"/>
            <a:ext cx="12192000" cy="609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600" b="1" i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0" y="4584700"/>
            <a:ext cx="12192000" cy="5969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0" y="5270500"/>
            <a:ext cx="12192000" cy="5715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94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05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913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53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611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00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503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60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991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114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11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57" y="861489"/>
            <a:ext cx="8336843" cy="5302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73C1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54052" y="1692278"/>
            <a:ext cx="10775949" cy="4327525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buNone/>
              <a:defRPr sz="1600"/>
            </a:lvl1pPr>
            <a:lvl2pPr>
              <a:spcAft>
                <a:spcPts val="600"/>
              </a:spcAft>
              <a:buClr>
                <a:srgbClr val="0079C1"/>
              </a:buClr>
              <a:buFont typeface="Wingdings" charset="2"/>
              <a:buChar char="§"/>
              <a:defRPr sz="15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3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936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422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31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80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147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439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472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062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661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A96EF-3BF8-BF41-9A19-7DC62C32F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0532F3-D59A-5F44-A38E-DDB94CA4F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3AD0A9-821C-9B47-B015-2C4E097D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EA6-DBCB-FE49-8EAB-B161DC5B2A22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236488-F9A5-144F-8F96-FA402C73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A6F091-97CF-1F4F-80F6-CA84AE1E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F2E2-E25F-9441-A734-EC1849728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23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B9B47-762E-4D4C-84CA-3EE30ADD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F4404-5F1F-E14F-A16E-9AB2C6B44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B30519-16EE-A842-A8A9-30BC3C4D9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EA6-DBCB-FE49-8EAB-B161DC5B2A22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2E5D38-0483-A04D-8711-6CC40230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A5492A-4AF2-5D46-918D-6955DBC0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F2E2-E25F-9441-A734-EC1849728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08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4757" y="861489"/>
            <a:ext cx="8336843" cy="5302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73C1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199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E067C-9856-AD48-8489-E59420EA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7BB5DE-4C1F-A14B-A717-27CAB43E7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923B83-B9CD-AE40-A720-88C2BDD5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EA6-DBCB-FE49-8EAB-B161DC5B2A22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5D1CC5-76F7-2B43-A3D8-67767D6A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C99332-1FCC-474B-BF6F-A15D249D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F2E2-E25F-9441-A734-EC1849728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946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B2CBB-F560-5D40-8C8B-7168F6ED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484903-B0D4-E64E-BEF3-031A3C800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3BC63E-3A42-5644-91C9-A2D830D1B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F41C84-27D6-324D-8552-ECFA17B48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EA6-DBCB-FE49-8EAB-B161DC5B2A22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FD2BD1-BF9A-FE4F-8ABB-E49E658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1D1565-0C01-E648-8A22-568A43B6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F2E2-E25F-9441-A734-EC1849728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83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5D1E3-5B96-4C4B-B61B-FF83A0A3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AD0614-20EF-EC48-BEE2-D2E6F2013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84FF07-9F95-3F42-97B4-4ED39C297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02BE3E4-ED0D-D346-BC27-248A12379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92B805-9AAC-0E42-86C7-70D8498E2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E5A8DB-05E7-7E40-975C-C5FD9231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EA6-DBCB-FE49-8EAB-B161DC5B2A22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4C17B24-8BCC-3E41-83D8-68DACE02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8CE09F2-0146-F647-8890-8E758B19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F2E2-E25F-9441-A734-EC1849728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462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0C849-C72E-5548-A907-7DF6A2A4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9591DB-7891-AE48-9F8F-6CF381FC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EA6-DBCB-FE49-8EAB-B161DC5B2A22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2759D3-3292-CE44-821A-027521B1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69D96E-B6A2-1E40-B49E-23588D8B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F2E2-E25F-9441-A734-EC1849728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038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CAB8F8C-105D-9446-9B62-8FFB927A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EA6-DBCB-FE49-8EAB-B161DC5B2A22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CA72725-905F-AB41-B9D9-718D5311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850418-AA9E-C141-92E7-77B33538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F2E2-E25F-9441-A734-EC1849728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462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88389-C102-ED47-A5A7-B218E89F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CB197D-140B-5542-98DD-0F505417E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B6AAD7-CCC8-2944-A002-8F2ECF778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AE7C31-8A94-F84C-BA3E-F8A4B010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EA6-DBCB-FE49-8EAB-B161DC5B2A22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97B35D-0EF9-EC4E-BA3F-F28EB985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59D43F-BAA0-1642-9FF8-897154FE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F2E2-E25F-9441-A734-EC1849728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711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98115-147A-534B-B1ED-53E494AD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1E5C7E4-334D-8940-BEB1-B5B42BACB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3D2CEC-1EF8-F140-8D84-9362DB4F1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94904B-380E-4F45-A726-0691A399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EA6-DBCB-FE49-8EAB-B161DC5B2A22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0F4735-9EBB-7F4A-97B0-F1C6E23C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73B8BD-5808-2948-8B92-D54D3BC7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F2E2-E25F-9441-A734-EC1849728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410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516EB-A69A-9149-8B26-3570E17A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4D8D08-C449-B046-925E-1F091180D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B45F9-128B-844E-ABD5-6D7C99FE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EA6-DBCB-FE49-8EAB-B161DC5B2A22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7E76C9-8CC5-354E-9E5C-DC00B017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6456A3-00D9-DA45-8890-6CB0C889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F2E2-E25F-9441-A734-EC1849728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292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93CC9F3-834B-2842-99A6-D1231CB4F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A6BA30-DDB1-E047-A7F6-A42C20188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BF4F7F-A382-744D-A381-08C327C0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EA6-DBCB-FE49-8EAB-B161DC5B2A22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B796EE-BA0D-BF4A-A936-F6AB8635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2AB301-B8E8-FD4C-BB92-A533BEFF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F2E2-E25F-9441-A734-EC1849728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24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7B229398-EC00-458B-B637-F2D03FCD4B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866900"/>
            <a:ext cx="12192000" cy="439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nl-NL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4757" y="861489"/>
            <a:ext cx="8336843" cy="5302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73C1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4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4E6022A-9920-4424-B6C9-EFCC85CCD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866900"/>
            <a:ext cx="12192000" cy="439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nl-NL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35E9F11-A2A4-47E8-B0D3-FE780EBA41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16800" y="266700"/>
            <a:ext cx="4335463" cy="127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9350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1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5AE38A3-157A-4072-ABB3-FCA90CBCD6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13600" y="292100"/>
            <a:ext cx="4691063" cy="124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5793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CE5EB46-04F8-42E4-BD3E-FA2754FD79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429000"/>
            <a:ext cx="12192000" cy="3429000"/>
          </a:xfrm>
          <a:prstGeom prst="rect">
            <a:avLst/>
          </a:prstGeom>
          <a:solidFill>
            <a:srgbClr val="0079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nl-NL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91DCBC1-9C09-426F-883C-AAFA1416D5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9668" y="0"/>
            <a:ext cx="4114800" cy="151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nl-NL"/>
          </a:p>
        </p:txBody>
      </p:sp>
      <p:pic>
        <p:nvPicPr>
          <p:cNvPr id="5" name="Picture 11" descr="NVOG_Logo_RGB.jpg">
            <a:extLst>
              <a:ext uri="{FF2B5EF4-FFF2-40B4-BE49-F238E27FC236}">
                <a16:creationId xmlns:a16="http://schemas.microsoft.com/office/drawing/2014/main" id="{19B60926-E44F-4F7A-89B0-E196B3590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77813"/>
            <a:ext cx="106934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3771900"/>
            <a:ext cx="12192000" cy="609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600" b="1" i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89200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A96EF-3BF8-BF41-9A19-7DC62C32F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0532F3-D59A-5F44-A38E-DDB94CA4F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3AD0A9-821C-9B47-B015-2C4E097D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EA6-DBCB-FE49-8EAB-B161DC5B2A22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236488-F9A5-144F-8F96-FA402C73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A6F091-97CF-1F4F-80F6-CA84AE1E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F2E2-E25F-9441-A734-EC1849728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90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NVOG_Logo_Figuren_RGB.jpg">
            <a:extLst>
              <a:ext uri="{FF2B5EF4-FFF2-40B4-BE49-F238E27FC236}">
                <a16:creationId xmlns:a16="http://schemas.microsoft.com/office/drawing/2014/main" id="{D2981EDF-5F88-41CC-AFCE-C682CFD70CF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3611563"/>
            <a:ext cx="3675062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">
            <a:extLst>
              <a:ext uri="{FF2B5EF4-FFF2-40B4-BE49-F238E27FC236}">
                <a16:creationId xmlns:a16="http://schemas.microsoft.com/office/drawing/2014/main" id="{1F82EB60-D0C4-4C57-9CEF-2D12E33993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0079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F6FB35-8830-4392-90C6-959EF52F663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515600" y="6534150"/>
            <a:ext cx="11858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8CE555B-7786-4B62-B3E2-3B6473918CBF}" type="slidenum">
              <a:rPr lang="nl-NL" altLang="nl-NL" baseline="0" smtClean="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nl-NL" altLang="nl-NL" baseline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809981-D141-47F9-A269-96737A4D16F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77863" y="6534150"/>
            <a:ext cx="58753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nl-NL" baseline="0">
                <a:solidFill>
                  <a:srgbClr val="FFFFFF"/>
                </a:solidFill>
                <a:latin typeface="Arial" pitchFamily="34" charset="0"/>
              </a:rPr>
              <a:t>© Nederlandse Vereniging voor Obstetrie &amp; Gynaecologie.</a:t>
            </a:r>
          </a:p>
        </p:txBody>
      </p:sp>
      <p:pic>
        <p:nvPicPr>
          <p:cNvPr id="1030" name="Picture 5" descr="NVOG_Logo_RGB_small.jpg">
            <a:extLst>
              <a:ext uri="{FF2B5EF4-FFF2-40B4-BE49-F238E27FC236}">
                <a16:creationId xmlns:a16="http://schemas.microsoft.com/office/drawing/2014/main" id="{4A2FA63F-FE90-4DAA-8F19-1EAD33F964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184150"/>
            <a:ext cx="424497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2" r:id="rId2"/>
    <p:sldLayoutId id="2147483813" r:id="rId3"/>
    <p:sldLayoutId id="2147483816" r:id="rId4"/>
    <p:sldLayoutId id="2147483817" r:id="rId5"/>
    <p:sldLayoutId id="2147483814" r:id="rId6"/>
    <p:sldLayoutId id="2147483818" r:id="rId7"/>
    <p:sldLayoutId id="2147483819" r:id="rId8"/>
    <p:sldLayoutId id="2147483820" r:id="rId9"/>
    <p:sldLayoutId id="2147483821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814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814"/>
          </a:solidFill>
          <a:latin typeface="Arial" pitchFamily="-111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814"/>
          </a:solidFill>
          <a:latin typeface="Arial" pitchFamily="-111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814"/>
          </a:solidFill>
          <a:latin typeface="Arial" pitchFamily="-111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814"/>
          </a:solidFill>
          <a:latin typeface="Arial" pitchFamily="-111" charset="0"/>
          <a:ea typeface="MS PGothic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796A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2072CC6-5D12-E540-A08D-9C40D2093490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56E6F54-4F95-9242-9B5A-83694EC436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944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9A83B0-F570-6C46-A673-231B80B6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32859B-FD0D-FC43-AE3C-4C9E38FA1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AAFF11-159D-8E4A-90E5-4666F5884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1EA6-DBCB-FE49-8EAB-B161DC5B2A22}" type="datetimeFigureOut">
              <a:rPr lang="nl-NL" smtClean="0"/>
              <a:t>16-4-2021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AEDDB3-F96F-8B41-924A-809A7AE8C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5C7FE0-B1BD-3047-AFF4-23DB91EC5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F2E2-E25F-9441-A734-EC1849728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96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>
                <a:solidFill>
                  <a:srgbClr val="000000"/>
                </a:solidFill>
              </a:rPr>
              <a:t>Disclosure</a:t>
            </a:r>
            <a:r>
              <a:rPr lang="nl-NL" altLang="nl-NL" dirty="0">
                <a:solidFill>
                  <a:srgbClr val="000000"/>
                </a:solidFill>
              </a:rPr>
              <a:t> belangen spreker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03519"/>
              </p:ext>
            </p:extLst>
          </p:nvPr>
        </p:nvGraphicFramePr>
        <p:xfrm>
          <a:off x="631006" y="1745398"/>
          <a:ext cx="11161191" cy="4289961"/>
        </p:xfrm>
        <a:graphic>
          <a:graphicData uri="http://schemas.openxmlformats.org/drawingml/2006/table">
            <a:tbl>
              <a:tblPr/>
              <a:tblGrid>
                <a:gridCol w="603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7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023">
                <a:tc>
                  <a:txBody>
                    <a:bodyPr/>
                    <a:lstStyle>
                      <a:lvl1pPr defTabSz="457200" eaLnBrk="0" hangingPunct="0">
                        <a:buClr>
                          <a:srgbClr val="3796A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(potentiële) belangenverstrengeling</a:t>
                      </a: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563" marR="605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3796A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3C167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Geen  </a:t>
                      </a:r>
                      <a:endParaRPr kumimoji="0" lang="nl-NL" altLang="nl-NL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73C167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563" marR="605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557">
                <a:tc>
                  <a:txBody>
                    <a:bodyPr/>
                    <a:lstStyle>
                      <a:lvl1pPr defTabSz="457200" eaLnBrk="0" hangingPunct="0">
                        <a:buClr>
                          <a:srgbClr val="3796A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Voor bijeenkomst mogelijk relevante relaties met bedrijven</a:t>
                      </a: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563" marR="605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3796A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3C167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Niet van toepassing </a:t>
                      </a:r>
                      <a:endParaRPr kumimoji="0" lang="nl-NL" altLang="nl-NL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73C167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563" marR="605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381">
                <a:tc>
                  <a:txBody>
                    <a:bodyPr/>
                    <a:lstStyle>
                      <a:lvl1pPr marL="342900" indent="-342900" defTabSz="457200" eaLnBrk="0" hangingPunct="0">
                        <a:buClr>
                          <a:srgbClr val="3796A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altLang="nl-NL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Sponsoring of onderzoeksgeld</a:t>
                      </a: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altLang="nl-NL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Honorarium of andere (financiële) vergoeding</a:t>
                      </a: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altLang="nl-NL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Aandeelhouder</a:t>
                      </a: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altLang="nl-NL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Andere relatie, namelijk …</a:t>
                      </a: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563" marR="605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3796A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73C167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3C167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Niet van toepassing </a:t>
                      </a:r>
                      <a:endParaRPr kumimoji="0" lang="nl-NL" altLang="nl-NL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73C167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60563" marR="605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45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A93DDD1-5377-F94A-81ED-8F9F87A5DE86}"/>
              </a:ext>
            </a:extLst>
          </p:cNvPr>
          <p:cNvSpPr txBox="1">
            <a:spLocks/>
          </p:cNvSpPr>
          <p:nvPr/>
        </p:nvSpPr>
        <p:spPr>
          <a:xfrm>
            <a:off x="838200" y="27861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l-NL" sz="7200" baseline="0" dirty="0"/>
              <a:t>SIMPELER en BETER</a:t>
            </a:r>
          </a:p>
        </p:txBody>
      </p:sp>
    </p:spTree>
    <p:extLst>
      <p:ext uri="{BB962C8B-B14F-4D97-AF65-F5344CB8AC3E}">
        <p14:creationId xmlns:p14="http://schemas.microsoft.com/office/powerpoint/2010/main" val="222400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8FD3DF5C-566C-6241-BFE0-51761BD799CB}"/>
              </a:ext>
            </a:extLst>
          </p:cNvPr>
          <p:cNvSpPr txBox="1">
            <a:spLocks/>
          </p:cNvSpPr>
          <p:nvPr/>
        </p:nvSpPr>
        <p:spPr>
          <a:xfrm>
            <a:off x="939380" y="3635992"/>
            <a:ext cx="10357511" cy="1937287"/>
          </a:xfr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4814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4814"/>
                </a:solidFill>
                <a:latin typeface="Arial" pitchFamily="-111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4814"/>
                </a:solidFill>
                <a:latin typeface="Arial" pitchFamily="-111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4814"/>
                </a:solidFill>
                <a:latin typeface="Arial" pitchFamily="-111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4814"/>
                </a:solidFill>
                <a:latin typeface="Arial" pitchFamily="-111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11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11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11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r>
              <a:rPr lang="nl-NL" sz="15000" kern="0" spc="600" baseline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LOGO 2020</a:t>
            </a:r>
            <a:endParaRPr lang="nl-NL" sz="15000" kern="0" spc="600" baseline="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E2921F4-0DC4-BA48-A0D4-67A012A1F322}"/>
              </a:ext>
            </a:extLst>
          </p:cNvPr>
          <p:cNvSpPr/>
          <p:nvPr/>
        </p:nvSpPr>
        <p:spPr>
          <a:xfrm>
            <a:off x="6242515" y="5573279"/>
            <a:ext cx="4799734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Een logisch vervolg op BOEG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AD3C5D3-0804-094D-8632-9147E68190A5}"/>
              </a:ext>
            </a:extLst>
          </p:cNvPr>
          <p:cNvSpPr/>
          <p:nvPr/>
        </p:nvSpPr>
        <p:spPr bwMode="auto">
          <a:xfrm>
            <a:off x="0" y="1684186"/>
            <a:ext cx="12192000" cy="2349660"/>
          </a:xfrm>
          <a:prstGeom prst="rect">
            <a:avLst/>
          </a:prstGeom>
          <a:solidFill>
            <a:srgbClr val="0C63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1000" b="0" i="0" u="none" strike="noStrike" cap="none" normalizeH="0" baseline="-25000">
              <a:ln>
                <a:noFill/>
              </a:ln>
              <a:solidFill>
                <a:srgbClr val="003399"/>
              </a:solidFill>
              <a:effectLst/>
              <a:latin typeface="Verdana" pitchFamily="-111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A553A6-B4CD-294A-AE42-313752CB9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484" y="2096559"/>
            <a:ext cx="10357511" cy="1937287"/>
          </a:xfrm>
        </p:spPr>
        <p:txBody>
          <a:bodyPr>
            <a:noAutofit/>
          </a:bodyPr>
          <a:lstStyle/>
          <a:p>
            <a:r>
              <a:rPr lang="nl-NL" sz="15000" b="1" spc="6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LOGO 2020</a:t>
            </a:r>
            <a:endParaRPr lang="nl-NL" sz="15000" spc="6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9B9F0AD-B1C6-FE4D-98CC-D631CDF81199}"/>
              </a:ext>
            </a:extLst>
          </p:cNvPr>
          <p:cNvSpPr/>
          <p:nvPr/>
        </p:nvSpPr>
        <p:spPr>
          <a:xfrm>
            <a:off x="1240323" y="4184312"/>
            <a:ext cx="4164242" cy="189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u="sng" dirty="0">
                <a:solidFill>
                  <a:srgbClr val="0C63B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</a:t>
            </a:r>
            <a:r>
              <a:rPr lang="nl-NL" sz="4400" dirty="0">
                <a:solidFill>
                  <a:srgbClr val="0C63B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andelijk</a:t>
            </a:r>
            <a:br>
              <a:rPr lang="nl-NL" sz="4400" dirty="0">
                <a:solidFill>
                  <a:srgbClr val="0C63B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nl-NL" sz="4400" u="sng" dirty="0">
                <a:solidFill>
                  <a:srgbClr val="0C63B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</a:t>
            </a:r>
            <a:r>
              <a:rPr lang="nl-NL" sz="4400" dirty="0">
                <a:solidFill>
                  <a:srgbClr val="0C63B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pleidingsplan</a:t>
            </a:r>
          </a:p>
          <a:p>
            <a:r>
              <a:rPr lang="nl-NL" sz="4400" u="sng" dirty="0">
                <a:solidFill>
                  <a:srgbClr val="0C63B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</a:t>
            </a:r>
            <a:r>
              <a:rPr lang="nl-NL" sz="4400" dirty="0">
                <a:solidFill>
                  <a:srgbClr val="0C63B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ynaecologie &amp;</a:t>
            </a:r>
          </a:p>
          <a:p>
            <a:r>
              <a:rPr lang="nl-NL" sz="4400" u="sng" dirty="0">
                <a:solidFill>
                  <a:srgbClr val="0C63B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</a:t>
            </a:r>
            <a:r>
              <a:rPr lang="nl-NL" sz="4400" dirty="0">
                <a:solidFill>
                  <a:srgbClr val="0C63B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bstetrie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93F1736-3C16-3948-A2DE-DD72C9CC8C6C}"/>
              </a:ext>
            </a:extLst>
          </p:cNvPr>
          <p:cNvSpPr/>
          <p:nvPr/>
        </p:nvSpPr>
        <p:spPr>
          <a:xfrm>
            <a:off x="6462434" y="4334785"/>
            <a:ext cx="4799734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rgbClr val="0C63B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Een logisch vervolg op BOEG</a:t>
            </a:r>
          </a:p>
        </p:txBody>
      </p:sp>
    </p:spTree>
    <p:extLst>
      <p:ext uri="{BB962C8B-B14F-4D97-AF65-F5344CB8AC3E}">
        <p14:creationId xmlns:p14="http://schemas.microsoft.com/office/powerpoint/2010/main" val="67844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B007A-6266-224F-9B22-73932E2E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307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Waarom?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8555EB9-7A71-304F-B21B-4F30C72D3859}"/>
              </a:ext>
            </a:extLst>
          </p:cNvPr>
          <p:cNvSpPr txBox="1">
            <a:spLocks/>
          </p:cNvSpPr>
          <p:nvPr/>
        </p:nvSpPr>
        <p:spPr>
          <a:xfrm>
            <a:off x="838200" y="27861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l-NL" sz="7200" baseline="0" dirty="0"/>
              <a:t>SIMPELER en BETER</a:t>
            </a:r>
          </a:p>
        </p:txBody>
      </p:sp>
    </p:spTree>
    <p:extLst>
      <p:ext uri="{BB962C8B-B14F-4D97-AF65-F5344CB8AC3E}">
        <p14:creationId xmlns:p14="http://schemas.microsoft.com/office/powerpoint/2010/main" val="226359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DA68A14-348F-0C41-95D2-1CFAD35A6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81"/>
          <a:stretch/>
        </p:blipFill>
        <p:spPr>
          <a:xfrm>
            <a:off x="0" y="19546"/>
            <a:ext cx="7413068" cy="68384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F772B88-7BDC-BA4B-89F3-AF76DEBFC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70" b="87310"/>
          <a:stretch/>
        </p:blipFill>
        <p:spPr>
          <a:xfrm>
            <a:off x="5836756" y="2166847"/>
            <a:ext cx="6355244" cy="96326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7A3B417-D695-BC4D-93E1-1A70E0B8D2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76" t="28760" r="25607"/>
          <a:stretch/>
        </p:blipFill>
        <p:spPr>
          <a:xfrm>
            <a:off x="9318989" y="3680750"/>
            <a:ext cx="2525770" cy="26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2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CBEC5BEC-94CF-1E48-9AF2-5F8A9DF797A9}"/>
              </a:ext>
            </a:extLst>
          </p:cNvPr>
          <p:cNvSpPr/>
          <p:nvPr/>
        </p:nvSpPr>
        <p:spPr>
          <a:xfrm>
            <a:off x="13830" y="16622"/>
            <a:ext cx="3960000" cy="6858000"/>
          </a:xfrm>
          <a:prstGeom prst="rect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C044CAF-D714-D745-9EFA-B1BBEFB23781}"/>
              </a:ext>
            </a:extLst>
          </p:cNvPr>
          <p:cNvSpPr/>
          <p:nvPr/>
        </p:nvSpPr>
        <p:spPr>
          <a:xfrm>
            <a:off x="4134196" y="-2"/>
            <a:ext cx="3960000" cy="6858001"/>
          </a:xfrm>
          <a:prstGeom prst="rect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F127E95-731B-2E4C-81C1-C3CC11115C31}"/>
              </a:ext>
            </a:extLst>
          </p:cNvPr>
          <p:cNvSpPr/>
          <p:nvPr/>
        </p:nvSpPr>
        <p:spPr>
          <a:xfrm>
            <a:off x="8268392" y="-2"/>
            <a:ext cx="3960000" cy="6858002"/>
          </a:xfrm>
          <a:prstGeom prst="rect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FD92A79-72E7-A243-B785-6F30468FF2FC}"/>
              </a:ext>
            </a:extLst>
          </p:cNvPr>
          <p:cNvSpPr txBox="1"/>
          <p:nvPr/>
        </p:nvSpPr>
        <p:spPr>
          <a:xfrm rot="2237705">
            <a:off x="178439" y="3261063"/>
            <a:ext cx="335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Knowledge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and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skills </a:t>
            </a:r>
          </a:p>
        </p:txBody>
      </p:sp>
      <p:sp>
        <p:nvSpPr>
          <p:cNvPr id="15" name="Driehoek 14">
            <a:extLst>
              <a:ext uri="{FF2B5EF4-FFF2-40B4-BE49-F238E27FC236}">
                <a16:creationId xmlns:a16="http://schemas.microsoft.com/office/drawing/2014/main" id="{66DF62FC-1075-A944-AB17-40D53579330E}"/>
              </a:ext>
            </a:extLst>
          </p:cNvPr>
          <p:cNvSpPr/>
          <p:nvPr/>
        </p:nvSpPr>
        <p:spPr>
          <a:xfrm>
            <a:off x="1963372" y="5237019"/>
            <a:ext cx="1996627" cy="1620980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Driehoek 15">
            <a:extLst>
              <a:ext uri="{FF2B5EF4-FFF2-40B4-BE49-F238E27FC236}">
                <a16:creationId xmlns:a16="http://schemas.microsoft.com/office/drawing/2014/main" id="{4B0CF423-2D18-154E-A43B-515EF5812473}"/>
              </a:ext>
            </a:extLst>
          </p:cNvPr>
          <p:cNvSpPr/>
          <p:nvPr/>
        </p:nvSpPr>
        <p:spPr>
          <a:xfrm>
            <a:off x="6114042" y="1857893"/>
            <a:ext cx="1980000" cy="1620980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Driehoek 16">
            <a:extLst>
              <a:ext uri="{FF2B5EF4-FFF2-40B4-BE49-F238E27FC236}">
                <a16:creationId xmlns:a16="http://schemas.microsoft.com/office/drawing/2014/main" id="{A005CB3B-B534-1B4D-A32F-DAAACBA2C601}"/>
              </a:ext>
            </a:extLst>
          </p:cNvPr>
          <p:cNvSpPr/>
          <p:nvPr/>
        </p:nvSpPr>
        <p:spPr>
          <a:xfrm>
            <a:off x="4134198" y="3459920"/>
            <a:ext cx="1980000" cy="1620980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Driehoek 17">
            <a:extLst>
              <a:ext uri="{FF2B5EF4-FFF2-40B4-BE49-F238E27FC236}">
                <a16:creationId xmlns:a16="http://schemas.microsoft.com/office/drawing/2014/main" id="{91651472-B442-C844-864F-777EE0C3E3DE}"/>
              </a:ext>
            </a:extLst>
          </p:cNvPr>
          <p:cNvSpPr/>
          <p:nvPr/>
        </p:nvSpPr>
        <p:spPr>
          <a:xfrm>
            <a:off x="8301644" y="-16625"/>
            <a:ext cx="1980000" cy="1695796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5FF4248-8C0F-724B-A61D-A2155FF46D5F}"/>
              </a:ext>
            </a:extLst>
          </p:cNvPr>
          <p:cNvSpPr/>
          <p:nvPr/>
        </p:nvSpPr>
        <p:spPr>
          <a:xfrm>
            <a:off x="6097417" y="3459920"/>
            <a:ext cx="1996779" cy="16209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2E948BC-A4DC-5F41-9EB3-FE825D4CDD81}"/>
              </a:ext>
            </a:extLst>
          </p:cNvPr>
          <p:cNvSpPr/>
          <p:nvPr/>
        </p:nvSpPr>
        <p:spPr>
          <a:xfrm>
            <a:off x="10265019" y="0"/>
            <a:ext cx="1996779" cy="16868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4DABF00-80A8-3840-A433-80935E430784}"/>
              </a:ext>
            </a:extLst>
          </p:cNvPr>
          <p:cNvSpPr txBox="1"/>
          <p:nvPr/>
        </p:nvSpPr>
        <p:spPr>
          <a:xfrm rot="2237705">
            <a:off x="3960832" y="3261063"/>
            <a:ext cx="4270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Work-related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competencies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D842AF30-6BB1-AB49-A676-27CC2666B282}"/>
              </a:ext>
            </a:extLst>
          </p:cNvPr>
          <p:cNvSpPr/>
          <p:nvPr/>
        </p:nvSpPr>
        <p:spPr>
          <a:xfrm>
            <a:off x="4150821" y="5047647"/>
            <a:ext cx="3943221" cy="181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56E71904-FE20-0542-AFF2-3CB5A7F3EA48}"/>
              </a:ext>
            </a:extLst>
          </p:cNvPr>
          <p:cNvSpPr/>
          <p:nvPr/>
        </p:nvSpPr>
        <p:spPr>
          <a:xfrm>
            <a:off x="8276706" y="1655009"/>
            <a:ext cx="3960000" cy="5219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EC71DBC-FD66-444F-9D3E-48CF301BD134}"/>
              </a:ext>
            </a:extLst>
          </p:cNvPr>
          <p:cNvSpPr txBox="1"/>
          <p:nvPr/>
        </p:nvSpPr>
        <p:spPr>
          <a:xfrm rot="2237705">
            <a:off x="8512958" y="3045620"/>
            <a:ext cx="3650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Personal &amp; professional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development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55400FE-4B53-F041-8504-FCFCAAFA40F3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V="1">
            <a:off x="1993830" y="-2"/>
            <a:ext cx="8254562" cy="687462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5A0430CC-CD6B-6A41-88A9-85BCAAF71C6E}"/>
              </a:ext>
            </a:extLst>
          </p:cNvPr>
          <p:cNvSpPr txBox="1"/>
          <p:nvPr/>
        </p:nvSpPr>
        <p:spPr>
          <a:xfrm>
            <a:off x="2483767" y="626508"/>
            <a:ext cx="2078646" cy="523220"/>
          </a:xfrm>
          <a:prstGeom prst="rect">
            <a:avLst/>
          </a:prstGeom>
          <a:solidFill>
            <a:srgbClr val="76D6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OUTCOMES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F854A50-1E25-3E4C-8D89-5936C9727C73}"/>
              </a:ext>
            </a:extLst>
          </p:cNvPr>
          <p:cNvSpPr txBox="1"/>
          <p:nvPr/>
        </p:nvSpPr>
        <p:spPr>
          <a:xfrm>
            <a:off x="7281883" y="5924059"/>
            <a:ext cx="4402552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ONGOING DEVELOPMENT</a:t>
            </a:r>
          </a:p>
        </p:txBody>
      </p:sp>
    </p:spTree>
    <p:extLst>
      <p:ext uri="{BB962C8B-B14F-4D97-AF65-F5344CB8AC3E}">
        <p14:creationId xmlns:p14="http://schemas.microsoft.com/office/powerpoint/2010/main" val="59315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A03C06A1-58A4-0C4C-8EEC-940C6BB2AA44}"/>
              </a:ext>
            </a:extLst>
          </p:cNvPr>
          <p:cNvCxnSpPr>
            <a:cxnSpLocks/>
          </p:cNvCxnSpPr>
          <p:nvPr/>
        </p:nvCxnSpPr>
        <p:spPr>
          <a:xfrm flipV="1">
            <a:off x="2818194" y="1295521"/>
            <a:ext cx="0" cy="4759388"/>
          </a:xfrm>
          <a:prstGeom prst="straightConnector1">
            <a:avLst/>
          </a:prstGeom>
          <a:ln w="19050"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1EBE7EFB-9244-7B45-818F-DFFC25F5FA05}"/>
              </a:ext>
            </a:extLst>
          </p:cNvPr>
          <p:cNvSpPr txBox="1"/>
          <p:nvPr/>
        </p:nvSpPr>
        <p:spPr>
          <a:xfrm>
            <a:off x="3026394" y="6193409"/>
            <a:ext cx="231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Individuele kwaliteiten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81B48D6-85A6-094E-BF7E-D541FDBD58C9}"/>
              </a:ext>
            </a:extLst>
          </p:cNvPr>
          <p:cNvSpPr txBox="1"/>
          <p:nvPr/>
        </p:nvSpPr>
        <p:spPr>
          <a:xfrm>
            <a:off x="7979859" y="6054909"/>
            <a:ext cx="2847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Functioneren in de praktijk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Bijdragen aan collectief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1A524A7-9BF8-2742-9895-C5DA2BF78BFF}"/>
              </a:ext>
            </a:extLst>
          </p:cNvPr>
          <p:cNvSpPr txBox="1"/>
          <p:nvPr/>
        </p:nvSpPr>
        <p:spPr>
          <a:xfrm>
            <a:off x="549450" y="4615734"/>
            <a:ext cx="176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Toetsbare uitkomsten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63D7176-B2AA-384A-84C5-57B18638EEBB}"/>
              </a:ext>
            </a:extLst>
          </p:cNvPr>
          <p:cNvSpPr txBox="1"/>
          <p:nvPr/>
        </p:nvSpPr>
        <p:spPr>
          <a:xfrm>
            <a:off x="549449" y="1650899"/>
            <a:ext cx="245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Stimuleren continue ontwikkeling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9BE4B68-3950-074A-B10F-59CF41A62574}"/>
              </a:ext>
            </a:extLst>
          </p:cNvPr>
          <p:cNvSpPr txBox="1"/>
          <p:nvPr/>
        </p:nvSpPr>
        <p:spPr>
          <a:xfrm>
            <a:off x="2329879" y="4615734"/>
            <a:ext cx="399442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Kennis en vaardigheden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6D73336-93B9-C447-840E-FCC0B0EF37A5}"/>
              </a:ext>
            </a:extLst>
          </p:cNvPr>
          <p:cNvSpPr txBox="1"/>
          <p:nvPr/>
        </p:nvSpPr>
        <p:spPr>
          <a:xfrm>
            <a:off x="2329880" y="4985066"/>
            <a:ext cx="399442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Bijv. cursus, simulatie, praktijkervaring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D4857E7-01FD-114E-BF6D-3C1554C1848F}"/>
              </a:ext>
            </a:extLst>
          </p:cNvPr>
          <p:cNvSpPr txBox="1"/>
          <p:nvPr/>
        </p:nvSpPr>
        <p:spPr>
          <a:xfrm>
            <a:off x="2329880" y="5353854"/>
            <a:ext cx="3994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Bekwaamheidsverklaringen, certificering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5FB128A-B2DF-814D-97A6-484447831035}"/>
              </a:ext>
            </a:extLst>
          </p:cNvPr>
          <p:cNvSpPr txBox="1"/>
          <p:nvPr/>
        </p:nvSpPr>
        <p:spPr>
          <a:xfrm>
            <a:off x="7275811" y="3326710"/>
            <a:ext cx="402436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Werkgerelateerde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competenties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42E0D23-A15B-6340-B5EA-16D9F7A63DDE}"/>
              </a:ext>
            </a:extLst>
          </p:cNvPr>
          <p:cNvSpPr txBox="1"/>
          <p:nvPr/>
        </p:nvSpPr>
        <p:spPr>
          <a:xfrm>
            <a:off x="7275811" y="3696042"/>
            <a:ext cx="402436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Bijv. instructie, feedback, praktijkervaring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DDC3ED-A727-8E44-AC21-48DAE0911C21}"/>
              </a:ext>
            </a:extLst>
          </p:cNvPr>
          <p:cNvSpPr txBox="1"/>
          <p:nvPr/>
        </p:nvSpPr>
        <p:spPr>
          <a:xfrm>
            <a:off x="7275812" y="4064830"/>
            <a:ext cx="402436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Toenemende zelfstandigheid in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EPA’s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2.0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1670C8CB-B006-764F-98C4-4146489F7BCA}"/>
              </a:ext>
            </a:extLst>
          </p:cNvPr>
          <p:cNvCxnSpPr>
            <a:cxnSpLocks/>
          </p:cNvCxnSpPr>
          <p:nvPr/>
        </p:nvCxnSpPr>
        <p:spPr>
          <a:xfrm flipV="1">
            <a:off x="2057812" y="6047367"/>
            <a:ext cx="9242362" cy="1"/>
          </a:xfrm>
          <a:prstGeom prst="straightConnector1">
            <a:avLst/>
          </a:prstGeom>
          <a:ln w="19050"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hthoek 46">
            <a:extLst>
              <a:ext uri="{FF2B5EF4-FFF2-40B4-BE49-F238E27FC236}">
                <a16:creationId xmlns:a16="http://schemas.microsoft.com/office/drawing/2014/main" id="{03AAE386-1D47-4440-974B-25C63B2171D6}"/>
              </a:ext>
            </a:extLst>
          </p:cNvPr>
          <p:cNvSpPr/>
          <p:nvPr/>
        </p:nvSpPr>
        <p:spPr>
          <a:xfrm>
            <a:off x="2610977" y="374239"/>
            <a:ext cx="790222" cy="4642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1CFB164F-F696-7C4E-95C3-D77192230CBC}"/>
              </a:ext>
            </a:extLst>
          </p:cNvPr>
          <p:cNvSpPr/>
          <p:nvPr/>
        </p:nvSpPr>
        <p:spPr>
          <a:xfrm>
            <a:off x="3849509" y="374239"/>
            <a:ext cx="756000" cy="4642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880B0704-68E9-6641-AB5F-CE76E4AD2605}"/>
              </a:ext>
            </a:extLst>
          </p:cNvPr>
          <p:cNvSpPr/>
          <p:nvPr/>
        </p:nvSpPr>
        <p:spPr>
          <a:xfrm>
            <a:off x="5640516" y="356492"/>
            <a:ext cx="1674000" cy="4642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B8EF5794-454C-AC44-8A70-FEE25C08B932}"/>
              </a:ext>
            </a:extLst>
          </p:cNvPr>
          <p:cNvSpPr txBox="1"/>
          <p:nvPr/>
        </p:nvSpPr>
        <p:spPr>
          <a:xfrm>
            <a:off x="1540893" y="211869"/>
            <a:ext cx="9399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‘wat’, ‘hoe’ en ‘blijkt uit’ van LOGO 2020</a:t>
            </a:r>
          </a:p>
        </p:txBody>
      </p:sp>
      <p:sp>
        <p:nvSpPr>
          <p:cNvPr id="21" name="Vrije vorm 20">
            <a:extLst>
              <a:ext uri="{FF2B5EF4-FFF2-40B4-BE49-F238E27FC236}">
                <a16:creationId xmlns:a16="http://schemas.microsoft.com/office/drawing/2014/main" id="{AC6463C2-24B3-7C43-81E1-F88F6DA4C02C}"/>
              </a:ext>
            </a:extLst>
          </p:cNvPr>
          <p:cNvSpPr/>
          <p:nvPr/>
        </p:nvSpPr>
        <p:spPr>
          <a:xfrm>
            <a:off x="6355644" y="4515556"/>
            <a:ext cx="2810934" cy="677333"/>
          </a:xfrm>
          <a:custGeom>
            <a:avLst/>
            <a:gdLst>
              <a:gd name="connsiteX0" fmla="*/ 0 w 2810934"/>
              <a:gd name="connsiteY0" fmla="*/ 677333 h 677333"/>
              <a:gd name="connsiteX1" fmla="*/ 1885245 w 2810934"/>
              <a:gd name="connsiteY1" fmla="*/ 564444 h 677333"/>
              <a:gd name="connsiteX2" fmla="*/ 2810934 w 2810934"/>
              <a:gd name="connsiteY2" fmla="*/ 0 h 6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0934" h="677333">
                <a:moveTo>
                  <a:pt x="0" y="677333"/>
                </a:moveTo>
                <a:cubicBezTo>
                  <a:pt x="708378" y="677333"/>
                  <a:pt x="1416756" y="677333"/>
                  <a:pt x="1885245" y="564444"/>
                </a:cubicBezTo>
                <a:cubicBezTo>
                  <a:pt x="2353734" y="451555"/>
                  <a:pt x="2582334" y="225777"/>
                  <a:pt x="2810934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7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7" grpId="0" animBg="1"/>
      <p:bldP spid="48" grpId="0" animBg="1"/>
      <p:bldP spid="49" grpId="0" animBg="1"/>
      <p:bldP spid="5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B007A-6266-224F-9B22-73932E2E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Voorbeeld EPA 2.0</a:t>
            </a:r>
            <a:br>
              <a:rPr lang="nl-NL" sz="3400" dirty="0"/>
            </a:br>
            <a:r>
              <a:rPr lang="nl-NL" sz="3300" dirty="0"/>
              <a:t>Zwangerschap en bevalling: laag complex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D6776D-9534-D64C-8460-346E7CC51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91" y="1825625"/>
            <a:ext cx="5301205" cy="4829818"/>
          </a:xfrm>
          <a:ln>
            <a:solidFill>
              <a:schemeClr val="accent1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u="sng" dirty="0"/>
              <a:t>Omschrijving inhoud</a:t>
            </a:r>
          </a:p>
          <a:p>
            <a:pPr marL="0" indent="0">
              <a:buNone/>
            </a:pPr>
            <a:endParaRPr lang="nl-NL" sz="500" u="sng" dirty="0"/>
          </a:p>
          <a:p>
            <a:pPr marL="0" indent="0">
              <a:buNone/>
            </a:pPr>
            <a:r>
              <a:rPr lang="nl-NL" sz="2000" dirty="0"/>
              <a:t>Toepassen kennis over</a:t>
            </a:r>
          </a:p>
          <a:p>
            <a:pPr marL="457200" lvl="1" indent="0" fontAlgn="base">
              <a:buNone/>
            </a:pPr>
            <a:r>
              <a:rPr lang="nl-NL" sz="1600" i="1" dirty="0">
                <a:solidFill>
                  <a:schemeClr val="accent1"/>
                </a:solidFill>
              </a:rPr>
              <a:t>- </a:t>
            </a:r>
            <a:r>
              <a:rPr lang="nl-NL" sz="1600" i="1" dirty="0" err="1">
                <a:solidFill>
                  <a:schemeClr val="accent1"/>
                </a:solidFill>
              </a:rPr>
              <a:t>Cardiotocogram</a:t>
            </a:r>
            <a:r>
              <a:rPr lang="nl-NL" sz="1600" i="1" dirty="0">
                <a:solidFill>
                  <a:schemeClr val="accent1"/>
                </a:solidFill>
              </a:rPr>
              <a:t> voor inschatting foetale conditie</a:t>
            </a:r>
          </a:p>
          <a:p>
            <a:pPr marL="0" indent="0" fontAlgn="base">
              <a:buNone/>
            </a:pPr>
            <a:r>
              <a:rPr lang="nl-NL" sz="2000" dirty="0"/>
              <a:t>Verrichtingen en handelingen</a:t>
            </a:r>
          </a:p>
          <a:p>
            <a:pPr marL="457200" lvl="1" indent="0" fontAlgn="base">
              <a:buNone/>
            </a:pPr>
            <a:r>
              <a:rPr lang="nl-NL" sz="1600" i="1" dirty="0">
                <a:solidFill>
                  <a:schemeClr val="accent1"/>
                </a:solidFill>
              </a:rPr>
              <a:t>- Plaatsen en hechten episiotomie</a:t>
            </a:r>
          </a:p>
          <a:p>
            <a:pPr marL="0" indent="0" fontAlgn="base">
              <a:buNone/>
            </a:pPr>
            <a:r>
              <a:rPr lang="nl-NL" sz="2000" dirty="0" err="1"/>
              <a:t>Patiëntgecentreerde</a:t>
            </a:r>
            <a:r>
              <a:rPr lang="nl-NL" sz="2000" dirty="0"/>
              <a:t> zorgverlening</a:t>
            </a:r>
          </a:p>
          <a:p>
            <a:pPr marL="457200" lvl="1" indent="0" fontAlgn="base">
              <a:buNone/>
            </a:pPr>
            <a:r>
              <a:rPr lang="nl-NL" sz="1600" i="1" dirty="0">
                <a:solidFill>
                  <a:schemeClr val="accent1"/>
                </a:solidFill>
              </a:rPr>
              <a:t>- Counselen en gezamenlijke besluitvorming </a:t>
            </a:r>
            <a:r>
              <a:rPr lang="nl-NL" sz="1600" i="1" dirty="0" err="1">
                <a:solidFill>
                  <a:schemeClr val="accent1"/>
                </a:solidFill>
              </a:rPr>
              <a:t>ihkv</a:t>
            </a:r>
            <a:r>
              <a:rPr lang="nl-NL" sz="1600" i="1" dirty="0">
                <a:solidFill>
                  <a:schemeClr val="accent1"/>
                </a:solidFill>
              </a:rPr>
              <a:t> bevallen na eerdere sectio</a:t>
            </a:r>
          </a:p>
          <a:p>
            <a:pPr marL="0" indent="0" fontAlgn="base">
              <a:buNone/>
            </a:pPr>
            <a:r>
              <a:rPr lang="nl-NL" sz="2000" dirty="0"/>
              <a:t>Werken in teamverband</a:t>
            </a:r>
          </a:p>
          <a:p>
            <a:pPr marL="0" indent="0" fontAlgn="base">
              <a:buNone/>
            </a:pPr>
            <a:r>
              <a:rPr lang="nl-NL" sz="2000" dirty="0"/>
              <a:t>Functioneren in en verbeteren van organisatie van zorg</a:t>
            </a:r>
          </a:p>
          <a:p>
            <a:pPr marL="457200" lvl="1" indent="0" fontAlgn="base">
              <a:buNone/>
            </a:pPr>
            <a:r>
              <a:rPr lang="nl-NL" sz="1600" i="1" dirty="0">
                <a:solidFill>
                  <a:schemeClr val="accent1"/>
                </a:solidFill>
              </a:rPr>
              <a:t>- Overplaatsing/verwijzing kunnen aannemen en organiseren</a:t>
            </a:r>
          </a:p>
          <a:p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288F731-3DC1-A742-BEF1-191C16A3A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68701" cy="4829818"/>
          </a:xfrm>
          <a:ln>
            <a:solidFill>
              <a:schemeClr val="accent1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Deze AIOS is in staat om </a:t>
            </a:r>
            <a:r>
              <a:rPr lang="nl-NL" sz="2000" u="sng" dirty="0"/>
              <a:t>met weinig supervisie te functioneren</a:t>
            </a:r>
            <a:r>
              <a:rPr lang="nl-NL" sz="2000" dirty="0"/>
              <a:t> in het domein van zorg die valt onder deze EPA. Dit blijkt in ieder geval uit...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Voldoet aan volgende minimale voorwaarden:</a:t>
            </a:r>
          </a:p>
          <a:p>
            <a:pPr marL="457200" lvl="1" indent="0">
              <a:buNone/>
            </a:pPr>
            <a:r>
              <a:rPr lang="nl-NL" sz="1600" dirty="0">
                <a:solidFill>
                  <a:schemeClr val="accent1"/>
                </a:solidFill>
              </a:rPr>
              <a:t>- Episiotomie en 2e </a:t>
            </a:r>
            <a:r>
              <a:rPr lang="nl-NL" sz="1600" dirty="0" err="1">
                <a:solidFill>
                  <a:schemeClr val="accent1"/>
                </a:solidFill>
              </a:rPr>
              <a:t>graads</a:t>
            </a:r>
            <a:r>
              <a:rPr lang="nl-NL" sz="1600" dirty="0">
                <a:solidFill>
                  <a:schemeClr val="accent1"/>
                </a:solidFill>
              </a:rPr>
              <a:t> ruptuur hechten (BH3)</a:t>
            </a:r>
          </a:p>
          <a:p>
            <a:pPr marL="457200" lvl="1" indent="0">
              <a:buNone/>
            </a:pPr>
            <a:r>
              <a:rPr lang="nl-NL" sz="1600" dirty="0">
                <a:solidFill>
                  <a:schemeClr val="accent1"/>
                </a:solidFill>
              </a:rPr>
              <a:t>- Training </a:t>
            </a:r>
            <a:r>
              <a:rPr lang="nl-NL" sz="1600" dirty="0" err="1">
                <a:solidFill>
                  <a:schemeClr val="accent1"/>
                </a:solidFill>
              </a:rPr>
              <a:t>Newborn</a:t>
            </a:r>
            <a:r>
              <a:rPr lang="nl-NL" sz="1600" dirty="0">
                <a:solidFill>
                  <a:schemeClr val="accent1"/>
                </a:solidFill>
              </a:rPr>
              <a:t> Life Support (of alternatief) afgerond</a:t>
            </a:r>
          </a:p>
          <a:p>
            <a:pPr marL="457200" lvl="1" indent="0">
              <a:buNone/>
            </a:pPr>
            <a:r>
              <a:rPr lang="nl-NL" sz="1600" dirty="0">
                <a:solidFill>
                  <a:schemeClr val="accent1"/>
                </a:solidFill>
              </a:rPr>
              <a:t>- ...</a:t>
            </a:r>
            <a:endParaRPr lang="nl-NL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000" dirty="0"/>
              <a:t>Verder blijkt uit de volgende voorbeelden dat de AIOS op het aangevraagde zelfstandigheidsniveau functioneert:</a:t>
            </a:r>
          </a:p>
          <a:p>
            <a:pPr marL="457200" lvl="1" indent="0">
              <a:buNone/>
            </a:pPr>
            <a:r>
              <a:rPr lang="nl-NL" sz="1600" i="1" dirty="0">
                <a:solidFill>
                  <a:schemeClr val="accent1"/>
                </a:solidFill>
              </a:rPr>
              <a:t>- Tijdens poliklinisch zwangerschapscontrole diagnoses PIH en PE gesteld. Uit </a:t>
            </a:r>
            <a:r>
              <a:rPr lang="nl-NL" sz="1600" i="1" dirty="0" err="1">
                <a:solidFill>
                  <a:schemeClr val="accent1"/>
                </a:solidFill>
              </a:rPr>
              <a:t>KPBs</a:t>
            </a:r>
            <a:r>
              <a:rPr lang="nl-NL" sz="1600" i="1" dirty="0">
                <a:solidFill>
                  <a:schemeClr val="accent1"/>
                </a:solidFill>
              </a:rPr>
              <a:t> blijkt dat ik aan zwangere duidelijk uit kan leggen wat ziektebeeld inhoudt, beleid voorstel in overleg met supervisor en dit effectueer.</a:t>
            </a:r>
          </a:p>
          <a:p>
            <a:pPr marL="457200" lvl="1" indent="0">
              <a:buNone/>
            </a:pPr>
            <a:r>
              <a:rPr lang="nl-NL" sz="1600" dirty="0">
                <a:solidFill>
                  <a:schemeClr val="accent1"/>
                </a:solidFill>
              </a:rPr>
              <a:t>- ...</a:t>
            </a:r>
          </a:p>
          <a:p>
            <a:pPr marL="0" indent="0">
              <a:buNone/>
            </a:pPr>
            <a:br>
              <a:rPr lang="nl-NL" sz="2000" dirty="0"/>
            </a:br>
            <a:br>
              <a:rPr lang="nl-NL" sz="2000" dirty="0"/>
            </a:b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9276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A03C06A1-58A4-0C4C-8EEC-940C6BB2AA44}"/>
              </a:ext>
            </a:extLst>
          </p:cNvPr>
          <p:cNvCxnSpPr>
            <a:cxnSpLocks/>
          </p:cNvCxnSpPr>
          <p:nvPr/>
        </p:nvCxnSpPr>
        <p:spPr>
          <a:xfrm flipV="1">
            <a:off x="2818194" y="1295521"/>
            <a:ext cx="0" cy="4759388"/>
          </a:xfrm>
          <a:prstGeom prst="straightConnector1">
            <a:avLst/>
          </a:prstGeom>
          <a:ln w="19050"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1EBE7EFB-9244-7B45-818F-DFFC25F5FA05}"/>
              </a:ext>
            </a:extLst>
          </p:cNvPr>
          <p:cNvSpPr txBox="1"/>
          <p:nvPr/>
        </p:nvSpPr>
        <p:spPr>
          <a:xfrm>
            <a:off x="3026394" y="6193409"/>
            <a:ext cx="231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Individuele kwaliteiten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81B48D6-85A6-094E-BF7E-D541FDBD58C9}"/>
              </a:ext>
            </a:extLst>
          </p:cNvPr>
          <p:cNvSpPr txBox="1"/>
          <p:nvPr/>
        </p:nvSpPr>
        <p:spPr>
          <a:xfrm>
            <a:off x="7979859" y="6054909"/>
            <a:ext cx="2847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Functioneren in de praktijk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Bijdragen aan collectief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1A524A7-9BF8-2742-9895-C5DA2BF78BFF}"/>
              </a:ext>
            </a:extLst>
          </p:cNvPr>
          <p:cNvSpPr txBox="1"/>
          <p:nvPr/>
        </p:nvSpPr>
        <p:spPr>
          <a:xfrm>
            <a:off x="549450" y="4615734"/>
            <a:ext cx="176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Toetsbare uitkomsten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63D7176-B2AA-384A-84C5-57B18638EEBB}"/>
              </a:ext>
            </a:extLst>
          </p:cNvPr>
          <p:cNvSpPr txBox="1"/>
          <p:nvPr/>
        </p:nvSpPr>
        <p:spPr>
          <a:xfrm>
            <a:off x="549449" y="1650899"/>
            <a:ext cx="245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Stimuleren continue ontwikkeling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9BE4B68-3950-074A-B10F-59CF41A62574}"/>
              </a:ext>
            </a:extLst>
          </p:cNvPr>
          <p:cNvSpPr txBox="1"/>
          <p:nvPr/>
        </p:nvSpPr>
        <p:spPr>
          <a:xfrm>
            <a:off x="2329879" y="4615734"/>
            <a:ext cx="399442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Kennis en vaardigheden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6D73336-93B9-C447-840E-FCC0B0EF37A5}"/>
              </a:ext>
            </a:extLst>
          </p:cNvPr>
          <p:cNvSpPr txBox="1"/>
          <p:nvPr/>
        </p:nvSpPr>
        <p:spPr>
          <a:xfrm>
            <a:off x="2329880" y="4985066"/>
            <a:ext cx="399442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Bijv. cursus, simulatie, praktijkervaring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D4857E7-01FD-114E-BF6D-3C1554C1848F}"/>
              </a:ext>
            </a:extLst>
          </p:cNvPr>
          <p:cNvSpPr txBox="1"/>
          <p:nvPr/>
        </p:nvSpPr>
        <p:spPr>
          <a:xfrm>
            <a:off x="2329880" y="5353854"/>
            <a:ext cx="3994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Bekwaamheidsverklaringen, certificering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5FB128A-B2DF-814D-97A6-484447831035}"/>
              </a:ext>
            </a:extLst>
          </p:cNvPr>
          <p:cNvSpPr txBox="1"/>
          <p:nvPr/>
        </p:nvSpPr>
        <p:spPr>
          <a:xfrm>
            <a:off x="7275811" y="3326710"/>
            <a:ext cx="402436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Werkgerelateerde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competenties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42E0D23-A15B-6340-B5EA-16D9F7A63DDE}"/>
              </a:ext>
            </a:extLst>
          </p:cNvPr>
          <p:cNvSpPr txBox="1"/>
          <p:nvPr/>
        </p:nvSpPr>
        <p:spPr>
          <a:xfrm>
            <a:off x="7275811" y="3696042"/>
            <a:ext cx="402436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Bijv. instructie, feedback, praktijkervaring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DDC3ED-A727-8E44-AC21-48DAE0911C21}"/>
              </a:ext>
            </a:extLst>
          </p:cNvPr>
          <p:cNvSpPr txBox="1"/>
          <p:nvPr/>
        </p:nvSpPr>
        <p:spPr>
          <a:xfrm>
            <a:off x="7275812" y="4064830"/>
            <a:ext cx="402436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Toenemende zelfstandigheid in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EPA’s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2.0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1670C8CB-B006-764F-98C4-4146489F7BCA}"/>
              </a:ext>
            </a:extLst>
          </p:cNvPr>
          <p:cNvCxnSpPr>
            <a:cxnSpLocks/>
          </p:cNvCxnSpPr>
          <p:nvPr/>
        </p:nvCxnSpPr>
        <p:spPr>
          <a:xfrm flipV="1">
            <a:off x="2057812" y="6047367"/>
            <a:ext cx="9242362" cy="1"/>
          </a:xfrm>
          <a:prstGeom prst="straightConnector1">
            <a:avLst/>
          </a:prstGeom>
          <a:ln w="19050"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hthoek 46">
            <a:extLst>
              <a:ext uri="{FF2B5EF4-FFF2-40B4-BE49-F238E27FC236}">
                <a16:creationId xmlns:a16="http://schemas.microsoft.com/office/drawing/2014/main" id="{03AAE386-1D47-4440-974B-25C63B2171D6}"/>
              </a:ext>
            </a:extLst>
          </p:cNvPr>
          <p:cNvSpPr/>
          <p:nvPr/>
        </p:nvSpPr>
        <p:spPr>
          <a:xfrm>
            <a:off x="2610977" y="374239"/>
            <a:ext cx="790222" cy="4642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1CFB164F-F696-7C4E-95C3-D77192230CBC}"/>
              </a:ext>
            </a:extLst>
          </p:cNvPr>
          <p:cNvSpPr/>
          <p:nvPr/>
        </p:nvSpPr>
        <p:spPr>
          <a:xfrm>
            <a:off x="3849509" y="374239"/>
            <a:ext cx="756000" cy="4642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880B0704-68E9-6641-AB5F-CE76E4AD2605}"/>
              </a:ext>
            </a:extLst>
          </p:cNvPr>
          <p:cNvSpPr/>
          <p:nvPr/>
        </p:nvSpPr>
        <p:spPr>
          <a:xfrm>
            <a:off x="5640516" y="356492"/>
            <a:ext cx="1674000" cy="4642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B8EF5794-454C-AC44-8A70-FEE25C08B932}"/>
              </a:ext>
            </a:extLst>
          </p:cNvPr>
          <p:cNvSpPr txBox="1"/>
          <p:nvPr/>
        </p:nvSpPr>
        <p:spPr>
          <a:xfrm>
            <a:off x="1540893" y="211869"/>
            <a:ext cx="9399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‘wat’, ‘hoe’ en ‘blijkt uit’ van LOGO 2020</a:t>
            </a:r>
          </a:p>
        </p:txBody>
      </p:sp>
      <p:sp>
        <p:nvSpPr>
          <p:cNvPr id="21" name="Vrije vorm 20">
            <a:extLst>
              <a:ext uri="{FF2B5EF4-FFF2-40B4-BE49-F238E27FC236}">
                <a16:creationId xmlns:a16="http://schemas.microsoft.com/office/drawing/2014/main" id="{AC6463C2-24B3-7C43-81E1-F88F6DA4C02C}"/>
              </a:ext>
            </a:extLst>
          </p:cNvPr>
          <p:cNvSpPr/>
          <p:nvPr/>
        </p:nvSpPr>
        <p:spPr>
          <a:xfrm>
            <a:off x="6355644" y="4515556"/>
            <a:ext cx="2810934" cy="677333"/>
          </a:xfrm>
          <a:custGeom>
            <a:avLst/>
            <a:gdLst>
              <a:gd name="connsiteX0" fmla="*/ 0 w 2810934"/>
              <a:gd name="connsiteY0" fmla="*/ 677333 h 677333"/>
              <a:gd name="connsiteX1" fmla="*/ 1885245 w 2810934"/>
              <a:gd name="connsiteY1" fmla="*/ 564444 h 677333"/>
              <a:gd name="connsiteX2" fmla="*/ 2810934 w 2810934"/>
              <a:gd name="connsiteY2" fmla="*/ 0 h 6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0934" h="677333">
                <a:moveTo>
                  <a:pt x="0" y="677333"/>
                </a:moveTo>
                <a:cubicBezTo>
                  <a:pt x="708378" y="677333"/>
                  <a:pt x="1416756" y="677333"/>
                  <a:pt x="1885245" y="564444"/>
                </a:cubicBezTo>
                <a:cubicBezTo>
                  <a:pt x="2353734" y="451555"/>
                  <a:pt x="2582334" y="225777"/>
                  <a:pt x="2810934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BC08071-1B0B-524A-82D5-3E481E9AC6F2}"/>
              </a:ext>
            </a:extLst>
          </p:cNvPr>
          <p:cNvSpPr txBox="1"/>
          <p:nvPr/>
        </p:nvSpPr>
        <p:spPr>
          <a:xfrm>
            <a:off x="4795936" y="1650899"/>
            <a:ext cx="49198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Persoonlijke en professionele ontwikkeling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25E2586-5111-374B-B6C2-D55F44C9B6D3}"/>
              </a:ext>
            </a:extLst>
          </p:cNvPr>
          <p:cNvSpPr txBox="1"/>
          <p:nvPr/>
        </p:nvSpPr>
        <p:spPr>
          <a:xfrm>
            <a:off x="4795936" y="2020231"/>
            <a:ext cx="491980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Bijv. intervisie, project, werkgroep, praktijkervaring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E86F93E-69E3-BA42-BF0B-0A849568E004}"/>
              </a:ext>
            </a:extLst>
          </p:cNvPr>
          <p:cNvSpPr txBox="1"/>
          <p:nvPr/>
        </p:nvSpPr>
        <p:spPr>
          <a:xfrm>
            <a:off x="4795936" y="2389019"/>
            <a:ext cx="49198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Verslaglegging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nteresse,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nspanning en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mpact (i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5" name="Vrije vorm 24">
            <a:extLst>
              <a:ext uri="{FF2B5EF4-FFF2-40B4-BE49-F238E27FC236}">
                <a16:creationId xmlns:a16="http://schemas.microsoft.com/office/drawing/2014/main" id="{8A339AAA-8068-9E45-8C56-0A9FFF9E30AB}"/>
              </a:ext>
            </a:extLst>
          </p:cNvPr>
          <p:cNvSpPr/>
          <p:nvPr/>
        </p:nvSpPr>
        <p:spPr>
          <a:xfrm>
            <a:off x="9877773" y="2191224"/>
            <a:ext cx="1038578" cy="982133"/>
          </a:xfrm>
          <a:custGeom>
            <a:avLst/>
            <a:gdLst>
              <a:gd name="connsiteX0" fmla="*/ 1027289 w 1027289"/>
              <a:gd name="connsiteY0" fmla="*/ 993422 h 993422"/>
              <a:gd name="connsiteX1" fmla="*/ 632178 w 1027289"/>
              <a:gd name="connsiteY1" fmla="*/ 191911 h 993422"/>
              <a:gd name="connsiteX2" fmla="*/ 0 w 1027289"/>
              <a:gd name="connsiteY2" fmla="*/ 0 h 993422"/>
              <a:gd name="connsiteX0" fmla="*/ 1027289 w 1027289"/>
              <a:gd name="connsiteY0" fmla="*/ 993422 h 993422"/>
              <a:gd name="connsiteX1" fmla="*/ 767644 w 1027289"/>
              <a:gd name="connsiteY1" fmla="*/ 304800 h 993422"/>
              <a:gd name="connsiteX2" fmla="*/ 0 w 1027289"/>
              <a:gd name="connsiteY2" fmla="*/ 0 h 993422"/>
              <a:gd name="connsiteX0" fmla="*/ 1027289 w 1027289"/>
              <a:gd name="connsiteY0" fmla="*/ 993422 h 993422"/>
              <a:gd name="connsiteX1" fmla="*/ 767644 w 1027289"/>
              <a:gd name="connsiteY1" fmla="*/ 304800 h 993422"/>
              <a:gd name="connsiteX2" fmla="*/ 0 w 1027289"/>
              <a:gd name="connsiteY2" fmla="*/ 0 h 993422"/>
              <a:gd name="connsiteX0" fmla="*/ 1027289 w 1027289"/>
              <a:gd name="connsiteY0" fmla="*/ 993422 h 993422"/>
              <a:gd name="connsiteX1" fmla="*/ 756355 w 1027289"/>
              <a:gd name="connsiteY1" fmla="*/ 248355 h 993422"/>
              <a:gd name="connsiteX2" fmla="*/ 0 w 1027289"/>
              <a:gd name="connsiteY2" fmla="*/ 0 h 993422"/>
              <a:gd name="connsiteX0" fmla="*/ 1038578 w 1038578"/>
              <a:gd name="connsiteY0" fmla="*/ 982133 h 982133"/>
              <a:gd name="connsiteX1" fmla="*/ 756355 w 1038578"/>
              <a:gd name="connsiteY1" fmla="*/ 248355 h 982133"/>
              <a:gd name="connsiteX2" fmla="*/ 0 w 1038578"/>
              <a:gd name="connsiteY2" fmla="*/ 0 h 982133"/>
              <a:gd name="connsiteX0" fmla="*/ 1038578 w 1038578"/>
              <a:gd name="connsiteY0" fmla="*/ 982133 h 982133"/>
              <a:gd name="connsiteX1" fmla="*/ 756355 w 1038578"/>
              <a:gd name="connsiteY1" fmla="*/ 248355 h 982133"/>
              <a:gd name="connsiteX2" fmla="*/ 0 w 1038578"/>
              <a:gd name="connsiteY2" fmla="*/ 0 h 982133"/>
              <a:gd name="connsiteX0" fmla="*/ 1038578 w 1038578"/>
              <a:gd name="connsiteY0" fmla="*/ 982133 h 982133"/>
              <a:gd name="connsiteX1" fmla="*/ 756355 w 1038578"/>
              <a:gd name="connsiteY1" fmla="*/ 248355 h 982133"/>
              <a:gd name="connsiteX2" fmla="*/ 0 w 1038578"/>
              <a:gd name="connsiteY2" fmla="*/ 0 h 98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578" h="982133">
                <a:moveTo>
                  <a:pt x="1038578" y="982133"/>
                </a:moveTo>
                <a:cubicBezTo>
                  <a:pt x="960497" y="664162"/>
                  <a:pt x="929451" y="412044"/>
                  <a:pt x="756355" y="248355"/>
                </a:cubicBezTo>
                <a:cubicBezTo>
                  <a:pt x="583259" y="84666"/>
                  <a:pt x="354658" y="24459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Vrije vorm 25">
            <a:extLst>
              <a:ext uri="{FF2B5EF4-FFF2-40B4-BE49-F238E27FC236}">
                <a16:creationId xmlns:a16="http://schemas.microsoft.com/office/drawing/2014/main" id="{E08663B3-C1FE-C742-B976-5E1D4B13F76E}"/>
              </a:ext>
            </a:extLst>
          </p:cNvPr>
          <p:cNvSpPr/>
          <p:nvPr/>
        </p:nvSpPr>
        <p:spPr>
          <a:xfrm rot="10800000">
            <a:off x="6088340" y="2875057"/>
            <a:ext cx="1038578" cy="982133"/>
          </a:xfrm>
          <a:custGeom>
            <a:avLst/>
            <a:gdLst>
              <a:gd name="connsiteX0" fmla="*/ 1027289 w 1027289"/>
              <a:gd name="connsiteY0" fmla="*/ 993422 h 993422"/>
              <a:gd name="connsiteX1" fmla="*/ 632178 w 1027289"/>
              <a:gd name="connsiteY1" fmla="*/ 191911 h 993422"/>
              <a:gd name="connsiteX2" fmla="*/ 0 w 1027289"/>
              <a:gd name="connsiteY2" fmla="*/ 0 h 993422"/>
              <a:gd name="connsiteX0" fmla="*/ 1027289 w 1027289"/>
              <a:gd name="connsiteY0" fmla="*/ 993422 h 993422"/>
              <a:gd name="connsiteX1" fmla="*/ 767644 w 1027289"/>
              <a:gd name="connsiteY1" fmla="*/ 304800 h 993422"/>
              <a:gd name="connsiteX2" fmla="*/ 0 w 1027289"/>
              <a:gd name="connsiteY2" fmla="*/ 0 h 993422"/>
              <a:gd name="connsiteX0" fmla="*/ 1027289 w 1027289"/>
              <a:gd name="connsiteY0" fmla="*/ 993422 h 993422"/>
              <a:gd name="connsiteX1" fmla="*/ 767644 w 1027289"/>
              <a:gd name="connsiteY1" fmla="*/ 304800 h 993422"/>
              <a:gd name="connsiteX2" fmla="*/ 0 w 1027289"/>
              <a:gd name="connsiteY2" fmla="*/ 0 h 993422"/>
              <a:gd name="connsiteX0" fmla="*/ 1027289 w 1027289"/>
              <a:gd name="connsiteY0" fmla="*/ 993422 h 993422"/>
              <a:gd name="connsiteX1" fmla="*/ 756355 w 1027289"/>
              <a:gd name="connsiteY1" fmla="*/ 248355 h 993422"/>
              <a:gd name="connsiteX2" fmla="*/ 0 w 1027289"/>
              <a:gd name="connsiteY2" fmla="*/ 0 h 993422"/>
              <a:gd name="connsiteX0" fmla="*/ 1038578 w 1038578"/>
              <a:gd name="connsiteY0" fmla="*/ 982133 h 982133"/>
              <a:gd name="connsiteX1" fmla="*/ 756355 w 1038578"/>
              <a:gd name="connsiteY1" fmla="*/ 248355 h 982133"/>
              <a:gd name="connsiteX2" fmla="*/ 0 w 1038578"/>
              <a:gd name="connsiteY2" fmla="*/ 0 h 982133"/>
              <a:gd name="connsiteX0" fmla="*/ 1038578 w 1038578"/>
              <a:gd name="connsiteY0" fmla="*/ 982133 h 982133"/>
              <a:gd name="connsiteX1" fmla="*/ 756355 w 1038578"/>
              <a:gd name="connsiteY1" fmla="*/ 248355 h 982133"/>
              <a:gd name="connsiteX2" fmla="*/ 0 w 1038578"/>
              <a:gd name="connsiteY2" fmla="*/ 0 h 982133"/>
              <a:gd name="connsiteX0" fmla="*/ 1038578 w 1038578"/>
              <a:gd name="connsiteY0" fmla="*/ 982133 h 982133"/>
              <a:gd name="connsiteX1" fmla="*/ 756355 w 1038578"/>
              <a:gd name="connsiteY1" fmla="*/ 248355 h 982133"/>
              <a:gd name="connsiteX2" fmla="*/ 0 w 1038578"/>
              <a:gd name="connsiteY2" fmla="*/ 0 h 98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578" h="982133">
                <a:moveTo>
                  <a:pt x="1038578" y="982133"/>
                </a:moveTo>
                <a:cubicBezTo>
                  <a:pt x="960497" y="664162"/>
                  <a:pt x="929451" y="412044"/>
                  <a:pt x="756355" y="248355"/>
                </a:cubicBezTo>
                <a:cubicBezTo>
                  <a:pt x="583259" y="84666"/>
                  <a:pt x="354658" y="24459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2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A03C06A1-58A4-0C4C-8EEC-940C6BB2AA44}"/>
              </a:ext>
            </a:extLst>
          </p:cNvPr>
          <p:cNvCxnSpPr>
            <a:cxnSpLocks/>
          </p:cNvCxnSpPr>
          <p:nvPr/>
        </p:nvCxnSpPr>
        <p:spPr>
          <a:xfrm flipV="1">
            <a:off x="2818194" y="1295521"/>
            <a:ext cx="0" cy="4759388"/>
          </a:xfrm>
          <a:prstGeom prst="straightConnector1">
            <a:avLst/>
          </a:prstGeom>
          <a:ln w="19050"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1EBE7EFB-9244-7B45-818F-DFFC25F5FA05}"/>
              </a:ext>
            </a:extLst>
          </p:cNvPr>
          <p:cNvSpPr txBox="1"/>
          <p:nvPr/>
        </p:nvSpPr>
        <p:spPr>
          <a:xfrm>
            <a:off x="3026394" y="6193409"/>
            <a:ext cx="231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Individuele kwaliteiten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81B48D6-85A6-094E-BF7E-D541FDBD58C9}"/>
              </a:ext>
            </a:extLst>
          </p:cNvPr>
          <p:cNvSpPr txBox="1"/>
          <p:nvPr/>
        </p:nvSpPr>
        <p:spPr>
          <a:xfrm>
            <a:off x="7979859" y="6054909"/>
            <a:ext cx="2847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Functioneren in de praktijk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Bijdragen aan collectief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1A524A7-9BF8-2742-9895-C5DA2BF78BFF}"/>
              </a:ext>
            </a:extLst>
          </p:cNvPr>
          <p:cNvSpPr txBox="1"/>
          <p:nvPr/>
        </p:nvSpPr>
        <p:spPr>
          <a:xfrm>
            <a:off x="549450" y="4615734"/>
            <a:ext cx="176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Toetsbare uitkomsten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63D7176-B2AA-384A-84C5-57B18638EEBB}"/>
              </a:ext>
            </a:extLst>
          </p:cNvPr>
          <p:cNvSpPr txBox="1"/>
          <p:nvPr/>
        </p:nvSpPr>
        <p:spPr>
          <a:xfrm>
            <a:off x="549449" y="1650899"/>
            <a:ext cx="245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Stimuleren continue ontwikkeling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9BE4B68-3950-074A-B10F-59CF41A62574}"/>
              </a:ext>
            </a:extLst>
          </p:cNvPr>
          <p:cNvSpPr txBox="1"/>
          <p:nvPr/>
        </p:nvSpPr>
        <p:spPr>
          <a:xfrm>
            <a:off x="2329879" y="4615734"/>
            <a:ext cx="399442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Kennis en vaardigheden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6D73336-93B9-C447-840E-FCC0B0EF37A5}"/>
              </a:ext>
            </a:extLst>
          </p:cNvPr>
          <p:cNvSpPr txBox="1"/>
          <p:nvPr/>
        </p:nvSpPr>
        <p:spPr>
          <a:xfrm>
            <a:off x="2329880" y="4985066"/>
            <a:ext cx="399442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Bijv. cursus, simulatie, praktijkervaring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D4857E7-01FD-114E-BF6D-3C1554C1848F}"/>
              </a:ext>
            </a:extLst>
          </p:cNvPr>
          <p:cNvSpPr txBox="1"/>
          <p:nvPr/>
        </p:nvSpPr>
        <p:spPr>
          <a:xfrm>
            <a:off x="2329880" y="5353854"/>
            <a:ext cx="39944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Bekwaamheidsverklaringen, certificering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5FB128A-B2DF-814D-97A6-484447831035}"/>
              </a:ext>
            </a:extLst>
          </p:cNvPr>
          <p:cNvSpPr txBox="1"/>
          <p:nvPr/>
        </p:nvSpPr>
        <p:spPr>
          <a:xfrm>
            <a:off x="7275811" y="3326710"/>
            <a:ext cx="40243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Werkgerelateerde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competenties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42E0D23-A15B-6340-B5EA-16D9F7A63DDE}"/>
              </a:ext>
            </a:extLst>
          </p:cNvPr>
          <p:cNvSpPr txBox="1"/>
          <p:nvPr/>
        </p:nvSpPr>
        <p:spPr>
          <a:xfrm>
            <a:off x="7275811" y="3696042"/>
            <a:ext cx="40243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Bijv. instructie, feedback, praktijkervaring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DDC3ED-A727-8E44-AC21-48DAE0911C21}"/>
              </a:ext>
            </a:extLst>
          </p:cNvPr>
          <p:cNvSpPr txBox="1"/>
          <p:nvPr/>
        </p:nvSpPr>
        <p:spPr>
          <a:xfrm>
            <a:off x="7275812" y="4064830"/>
            <a:ext cx="402436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Toenemende zelfstandigheid in EPA 2.0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B2E88B9-47C2-9647-B9D2-229C641D5DC5}"/>
              </a:ext>
            </a:extLst>
          </p:cNvPr>
          <p:cNvSpPr txBox="1"/>
          <p:nvPr/>
        </p:nvSpPr>
        <p:spPr>
          <a:xfrm>
            <a:off x="4795936" y="1650899"/>
            <a:ext cx="49198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Persoonlijke en professionele ontwikkeling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62CEF00-64EA-EC41-821F-E58F8D8313C3}"/>
              </a:ext>
            </a:extLst>
          </p:cNvPr>
          <p:cNvSpPr txBox="1"/>
          <p:nvPr/>
        </p:nvSpPr>
        <p:spPr>
          <a:xfrm>
            <a:off x="4795936" y="2020231"/>
            <a:ext cx="491980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Bijv. intervisie, project, werkgroep, praktijkervaring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4941ACC-607F-8248-836F-07A5FF1F5AD0}"/>
              </a:ext>
            </a:extLst>
          </p:cNvPr>
          <p:cNvSpPr txBox="1"/>
          <p:nvPr/>
        </p:nvSpPr>
        <p:spPr>
          <a:xfrm>
            <a:off x="4795936" y="2389019"/>
            <a:ext cx="49198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Verslaglegging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nteresse,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nspanning en 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mpact (i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1670C8CB-B006-764F-98C4-4146489F7BCA}"/>
              </a:ext>
            </a:extLst>
          </p:cNvPr>
          <p:cNvCxnSpPr>
            <a:cxnSpLocks/>
          </p:cNvCxnSpPr>
          <p:nvPr/>
        </p:nvCxnSpPr>
        <p:spPr>
          <a:xfrm flipV="1">
            <a:off x="2057812" y="6047367"/>
            <a:ext cx="9242362" cy="1"/>
          </a:xfrm>
          <a:prstGeom prst="straightConnector1">
            <a:avLst/>
          </a:prstGeom>
          <a:ln w="19050"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9CFDF092-0493-0E46-86C1-94B65EAB3AC9}"/>
              </a:ext>
            </a:extLst>
          </p:cNvPr>
          <p:cNvSpPr txBox="1"/>
          <p:nvPr/>
        </p:nvSpPr>
        <p:spPr>
          <a:xfrm>
            <a:off x="8329146" y="211869"/>
            <a:ext cx="2547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C63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 2020</a:t>
            </a:r>
          </a:p>
        </p:txBody>
      </p:sp>
      <p:sp>
        <p:nvSpPr>
          <p:cNvPr id="44" name="Vrije vorm 43">
            <a:extLst>
              <a:ext uri="{FF2B5EF4-FFF2-40B4-BE49-F238E27FC236}">
                <a16:creationId xmlns:a16="http://schemas.microsoft.com/office/drawing/2014/main" id="{B464EA62-F404-B543-AD0C-CDBCF4785939}"/>
              </a:ext>
            </a:extLst>
          </p:cNvPr>
          <p:cNvSpPr/>
          <p:nvPr/>
        </p:nvSpPr>
        <p:spPr>
          <a:xfrm>
            <a:off x="6355644" y="4515556"/>
            <a:ext cx="2810934" cy="677333"/>
          </a:xfrm>
          <a:custGeom>
            <a:avLst/>
            <a:gdLst>
              <a:gd name="connsiteX0" fmla="*/ 0 w 2810934"/>
              <a:gd name="connsiteY0" fmla="*/ 677333 h 677333"/>
              <a:gd name="connsiteX1" fmla="*/ 1885245 w 2810934"/>
              <a:gd name="connsiteY1" fmla="*/ 564444 h 677333"/>
              <a:gd name="connsiteX2" fmla="*/ 2810934 w 2810934"/>
              <a:gd name="connsiteY2" fmla="*/ 0 h 6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0934" h="677333">
                <a:moveTo>
                  <a:pt x="0" y="677333"/>
                </a:moveTo>
                <a:cubicBezTo>
                  <a:pt x="708378" y="677333"/>
                  <a:pt x="1416756" y="677333"/>
                  <a:pt x="1885245" y="564444"/>
                </a:cubicBezTo>
                <a:cubicBezTo>
                  <a:pt x="2353734" y="451555"/>
                  <a:pt x="2582334" y="225777"/>
                  <a:pt x="2810934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Vrije vorm 44">
            <a:extLst>
              <a:ext uri="{FF2B5EF4-FFF2-40B4-BE49-F238E27FC236}">
                <a16:creationId xmlns:a16="http://schemas.microsoft.com/office/drawing/2014/main" id="{D3F0C974-0765-FF4E-A039-585EC7DC5643}"/>
              </a:ext>
            </a:extLst>
          </p:cNvPr>
          <p:cNvSpPr/>
          <p:nvPr/>
        </p:nvSpPr>
        <p:spPr>
          <a:xfrm>
            <a:off x="9877773" y="2191224"/>
            <a:ext cx="1038578" cy="982133"/>
          </a:xfrm>
          <a:custGeom>
            <a:avLst/>
            <a:gdLst>
              <a:gd name="connsiteX0" fmla="*/ 1027289 w 1027289"/>
              <a:gd name="connsiteY0" fmla="*/ 993422 h 993422"/>
              <a:gd name="connsiteX1" fmla="*/ 632178 w 1027289"/>
              <a:gd name="connsiteY1" fmla="*/ 191911 h 993422"/>
              <a:gd name="connsiteX2" fmla="*/ 0 w 1027289"/>
              <a:gd name="connsiteY2" fmla="*/ 0 h 993422"/>
              <a:gd name="connsiteX0" fmla="*/ 1027289 w 1027289"/>
              <a:gd name="connsiteY0" fmla="*/ 993422 h 993422"/>
              <a:gd name="connsiteX1" fmla="*/ 767644 w 1027289"/>
              <a:gd name="connsiteY1" fmla="*/ 304800 h 993422"/>
              <a:gd name="connsiteX2" fmla="*/ 0 w 1027289"/>
              <a:gd name="connsiteY2" fmla="*/ 0 h 993422"/>
              <a:gd name="connsiteX0" fmla="*/ 1027289 w 1027289"/>
              <a:gd name="connsiteY0" fmla="*/ 993422 h 993422"/>
              <a:gd name="connsiteX1" fmla="*/ 767644 w 1027289"/>
              <a:gd name="connsiteY1" fmla="*/ 304800 h 993422"/>
              <a:gd name="connsiteX2" fmla="*/ 0 w 1027289"/>
              <a:gd name="connsiteY2" fmla="*/ 0 h 993422"/>
              <a:gd name="connsiteX0" fmla="*/ 1027289 w 1027289"/>
              <a:gd name="connsiteY0" fmla="*/ 993422 h 993422"/>
              <a:gd name="connsiteX1" fmla="*/ 756355 w 1027289"/>
              <a:gd name="connsiteY1" fmla="*/ 248355 h 993422"/>
              <a:gd name="connsiteX2" fmla="*/ 0 w 1027289"/>
              <a:gd name="connsiteY2" fmla="*/ 0 h 993422"/>
              <a:gd name="connsiteX0" fmla="*/ 1038578 w 1038578"/>
              <a:gd name="connsiteY0" fmla="*/ 982133 h 982133"/>
              <a:gd name="connsiteX1" fmla="*/ 756355 w 1038578"/>
              <a:gd name="connsiteY1" fmla="*/ 248355 h 982133"/>
              <a:gd name="connsiteX2" fmla="*/ 0 w 1038578"/>
              <a:gd name="connsiteY2" fmla="*/ 0 h 982133"/>
              <a:gd name="connsiteX0" fmla="*/ 1038578 w 1038578"/>
              <a:gd name="connsiteY0" fmla="*/ 982133 h 982133"/>
              <a:gd name="connsiteX1" fmla="*/ 756355 w 1038578"/>
              <a:gd name="connsiteY1" fmla="*/ 248355 h 982133"/>
              <a:gd name="connsiteX2" fmla="*/ 0 w 1038578"/>
              <a:gd name="connsiteY2" fmla="*/ 0 h 982133"/>
              <a:gd name="connsiteX0" fmla="*/ 1038578 w 1038578"/>
              <a:gd name="connsiteY0" fmla="*/ 982133 h 982133"/>
              <a:gd name="connsiteX1" fmla="*/ 756355 w 1038578"/>
              <a:gd name="connsiteY1" fmla="*/ 248355 h 982133"/>
              <a:gd name="connsiteX2" fmla="*/ 0 w 1038578"/>
              <a:gd name="connsiteY2" fmla="*/ 0 h 98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578" h="982133">
                <a:moveTo>
                  <a:pt x="1038578" y="982133"/>
                </a:moveTo>
                <a:cubicBezTo>
                  <a:pt x="960497" y="664162"/>
                  <a:pt x="929451" y="412044"/>
                  <a:pt x="756355" y="248355"/>
                </a:cubicBezTo>
                <a:cubicBezTo>
                  <a:pt x="583259" y="84666"/>
                  <a:pt x="354658" y="24459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Vrije vorm 45">
            <a:extLst>
              <a:ext uri="{FF2B5EF4-FFF2-40B4-BE49-F238E27FC236}">
                <a16:creationId xmlns:a16="http://schemas.microsoft.com/office/drawing/2014/main" id="{594C5744-0192-7744-864E-922CCF855CA4}"/>
              </a:ext>
            </a:extLst>
          </p:cNvPr>
          <p:cNvSpPr/>
          <p:nvPr/>
        </p:nvSpPr>
        <p:spPr>
          <a:xfrm rot="10800000">
            <a:off x="6088340" y="2875057"/>
            <a:ext cx="1038578" cy="982133"/>
          </a:xfrm>
          <a:custGeom>
            <a:avLst/>
            <a:gdLst>
              <a:gd name="connsiteX0" fmla="*/ 1027289 w 1027289"/>
              <a:gd name="connsiteY0" fmla="*/ 993422 h 993422"/>
              <a:gd name="connsiteX1" fmla="*/ 632178 w 1027289"/>
              <a:gd name="connsiteY1" fmla="*/ 191911 h 993422"/>
              <a:gd name="connsiteX2" fmla="*/ 0 w 1027289"/>
              <a:gd name="connsiteY2" fmla="*/ 0 h 993422"/>
              <a:gd name="connsiteX0" fmla="*/ 1027289 w 1027289"/>
              <a:gd name="connsiteY0" fmla="*/ 993422 h 993422"/>
              <a:gd name="connsiteX1" fmla="*/ 767644 w 1027289"/>
              <a:gd name="connsiteY1" fmla="*/ 304800 h 993422"/>
              <a:gd name="connsiteX2" fmla="*/ 0 w 1027289"/>
              <a:gd name="connsiteY2" fmla="*/ 0 h 993422"/>
              <a:gd name="connsiteX0" fmla="*/ 1027289 w 1027289"/>
              <a:gd name="connsiteY0" fmla="*/ 993422 h 993422"/>
              <a:gd name="connsiteX1" fmla="*/ 767644 w 1027289"/>
              <a:gd name="connsiteY1" fmla="*/ 304800 h 993422"/>
              <a:gd name="connsiteX2" fmla="*/ 0 w 1027289"/>
              <a:gd name="connsiteY2" fmla="*/ 0 h 993422"/>
              <a:gd name="connsiteX0" fmla="*/ 1027289 w 1027289"/>
              <a:gd name="connsiteY0" fmla="*/ 993422 h 993422"/>
              <a:gd name="connsiteX1" fmla="*/ 756355 w 1027289"/>
              <a:gd name="connsiteY1" fmla="*/ 248355 h 993422"/>
              <a:gd name="connsiteX2" fmla="*/ 0 w 1027289"/>
              <a:gd name="connsiteY2" fmla="*/ 0 h 993422"/>
              <a:gd name="connsiteX0" fmla="*/ 1038578 w 1038578"/>
              <a:gd name="connsiteY0" fmla="*/ 982133 h 982133"/>
              <a:gd name="connsiteX1" fmla="*/ 756355 w 1038578"/>
              <a:gd name="connsiteY1" fmla="*/ 248355 h 982133"/>
              <a:gd name="connsiteX2" fmla="*/ 0 w 1038578"/>
              <a:gd name="connsiteY2" fmla="*/ 0 h 982133"/>
              <a:gd name="connsiteX0" fmla="*/ 1038578 w 1038578"/>
              <a:gd name="connsiteY0" fmla="*/ 982133 h 982133"/>
              <a:gd name="connsiteX1" fmla="*/ 756355 w 1038578"/>
              <a:gd name="connsiteY1" fmla="*/ 248355 h 982133"/>
              <a:gd name="connsiteX2" fmla="*/ 0 w 1038578"/>
              <a:gd name="connsiteY2" fmla="*/ 0 h 982133"/>
              <a:gd name="connsiteX0" fmla="*/ 1038578 w 1038578"/>
              <a:gd name="connsiteY0" fmla="*/ 982133 h 982133"/>
              <a:gd name="connsiteX1" fmla="*/ 756355 w 1038578"/>
              <a:gd name="connsiteY1" fmla="*/ 248355 h 982133"/>
              <a:gd name="connsiteX2" fmla="*/ 0 w 1038578"/>
              <a:gd name="connsiteY2" fmla="*/ 0 h 98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578" h="982133">
                <a:moveTo>
                  <a:pt x="1038578" y="982133"/>
                </a:moveTo>
                <a:cubicBezTo>
                  <a:pt x="960497" y="664162"/>
                  <a:pt x="929451" y="412044"/>
                  <a:pt x="756355" y="248355"/>
                </a:cubicBezTo>
                <a:cubicBezTo>
                  <a:pt x="583259" y="84666"/>
                  <a:pt x="354658" y="24459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844F618-6164-CB4D-A288-8C742D1BBAF3}"/>
              </a:ext>
            </a:extLst>
          </p:cNvPr>
          <p:cNvSpPr/>
          <p:nvPr/>
        </p:nvSpPr>
        <p:spPr>
          <a:xfrm>
            <a:off x="4795936" y="1650899"/>
            <a:ext cx="4919808" cy="1107452"/>
          </a:xfrm>
          <a:prstGeom prst="rect">
            <a:avLst/>
          </a:prstGeom>
          <a:solidFill>
            <a:srgbClr val="0C6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thema’s: Persoonlijk ontwikkeling, Kennis &amp; innovatie, </a:t>
            </a:r>
            <a:r>
              <a:rPr kumimoji="0" lang="nl-NL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Organisatiegebonden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zorg, Zinvolle zorg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43E6586F-06A9-EC4E-92AB-1204BF5F26B9}"/>
              </a:ext>
            </a:extLst>
          </p:cNvPr>
          <p:cNvSpPr/>
          <p:nvPr/>
        </p:nvSpPr>
        <p:spPr>
          <a:xfrm>
            <a:off x="7275810" y="3345062"/>
            <a:ext cx="4024364" cy="1107452"/>
          </a:xfrm>
          <a:prstGeom prst="rect">
            <a:avLst/>
          </a:prstGeom>
          <a:solidFill>
            <a:srgbClr val="0C6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700" baseline="0" dirty="0">
                <a:solidFill>
                  <a:prstClr val="white"/>
                </a:solidFill>
              </a:rPr>
              <a:t>+/- 8 </a:t>
            </a:r>
            <a:r>
              <a:rPr lang="nl-NL" sz="1700" baseline="0" dirty="0" err="1">
                <a:solidFill>
                  <a:prstClr val="white"/>
                </a:solidFill>
              </a:rPr>
              <a:t>epa’s</a:t>
            </a:r>
            <a:r>
              <a:rPr lang="nl-NL" sz="1700" baseline="0" dirty="0">
                <a:solidFill>
                  <a:prstClr val="white"/>
                </a:solidFill>
              </a:rPr>
              <a:t>, 3 </a:t>
            </a:r>
            <a:r>
              <a:rPr lang="nl-NL" sz="1700" baseline="0" dirty="0" err="1">
                <a:solidFill>
                  <a:prstClr val="white"/>
                </a:solidFill>
              </a:rPr>
              <a:t>niveau’s</a:t>
            </a:r>
            <a:r>
              <a:rPr lang="nl-NL" sz="1700" baseline="0" dirty="0">
                <a:solidFill>
                  <a:prstClr val="white"/>
                </a:solidFill>
              </a:rPr>
              <a:t>, 3 competenties</a:t>
            </a: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2D30369-E21B-5A4F-A34E-A5707DAFDA68}"/>
              </a:ext>
            </a:extLst>
          </p:cNvPr>
          <p:cNvSpPr/>
          <p:nvPr/>
        </p:nvSpPr>
        <p:spPr>
          <a:xfrm>
            <a:off x="2314222" y="4614211"/>
            <a:ext cx="4010084" cy="1107452"/>
          </a:xfrm>
          <a:prstGeom prst="rect">
            <a:avLst/>
          </a:prstGeom>
          <a:solidFill>
            <a:srgbClr val="0C6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700" baseline="0" dirty="0">
                <a:solidFill>
                  <a:prstClr val="white"/>
                </a:solidFill>
                <a:latin typeface="Calibri" panose="020F0502020204030204"/>
              </a:rPr>
              <a:t>e</a:t>
            </a:r>
            <a:r>
              <a:rPr kumimoji="0" lang="nl-NL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choscopie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operaties, verloskundige ingrepen, kennis</a:t>
            </a:r>
          </a:p>
        </p:txBody>
      </p:sp>
    </p:spTree>
    <p:extLst>
      <p:ext uri="{BB962C8B-B14F-4D97-AF65-F5344CB8AC3E}">
        <p14:creationId xmlns:p14="http://schemas.microsoft.com/office/powerpoint/2010/main" val="10688572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1000" b="0" i="0" u="none" strike="noStrike" cap="none" normalizeH="0" baseline="-25000">
            <a:ln>
              <a:noFill/>
            </a:ln>
            <a:solidFill>
              <a:srgbClr val="003399"/>
            </a:solidFill>
            <a:effectLst/>
            <a:latin typeface="Verdan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1000" b="0" i="0" u="none" strike="noStrike" cap="none" normalizeH="0" baseline="-25000">
            <a:ln>
              <a:noFill/>
            </a:ln>
            <a:solidFill>
              <a:srgbClr val="003399"/>
            </a:solidFill>
            <a:effectLst/>
            <a:latin typeface="Verdana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aas">
  <a:themeElements>
    <a:clrScheme name="Gaas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a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Settings\oscar\Mijn documenten\Templates\Conclusion presentatie 1.0.pot</Template>
  <TotalTime>0</TotalTime>
  <Words>520</Words>
  <Application>Microsoft Office PowerPoint</Application>
  <PresentationFormat>Breedbeeld</PresentationFormat>
  <Paragraphs>107</Paragraphs>
  <Slides>11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22" baseType="lpstr">
      <vt:lpstr>Wingdings</vt:lpstr>
      <vt:lpstr>Arial</vt:lpstr>
      <vt:lpstr>Verdana</vt:lpstr>
      <vt:lpstr>Calibri Light</vt:lpstr>
      <vt:lpstr>Times</vt:lpstr>
      <vt:lpstr>Corbel</vt:lpstr>
      <vt:lpstr>Calibri</vt:lpstr>
      <vt:lpstr>Symbol</vt:lpstr>
      <vt:lpstr>Default Design</vt:lpstr>
      <vt:lpstr>Gaas</vt:lpstr>
      <vt:lpstr>Kantoorthema</vt:lpstr>
      <vt:lpstr>Disclosure belangen spreker</vt:lpstr>
      <vt:lpstr>LOGO 2020</vt:lpstr>
      <vt:lpstr>Waarom?</vt:lpstr>
      <vt:lpstr>PowerPoint-presentatie</vt:lpstr>
      <vt:lpstr>PowerPoint-presentatie</vt:lpstr>
      <vt:lpstr>PowerPoint-presentatie</vt:lpstr>
      <vt:lpstr>Voorbeeld EPA 2.0 Zwangerschap en bevalling: laag complex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2019-02-04T18:35:55Z</dcterms:created>
  <dcterms:modified xsi:type="dcterms:W3CDTF">2021-04-16T08:02:42Z</dcterms:modified>
</cp:coreProperties>
</file>