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8" r:id="rId2"/>
    <p:sldId id="257" r:id="rId3"/>
    <p:sldId id="273" r:id="rId4"/>
    <p:sldId id="274" r:id="rId5"/>
    <p:sldId id="262" r:id="rId6"/>
    <p:sldId id="259" r:id="rId7"/>
    <p:sldId id="275" r:id="rId8"/>
    <p:sldId id="277" r:id="rId9"/>
    <p:sldId id="260" r:id="rId10"/>
    <p:sldId id="271" r:id="rId11"/>
    <p:sldId id="276" r:id="rId12"/>
    <p:sldId id="261" r:id="rId13"/>
    <p:sldId id="268" r:id="rId14"/>
    <p:sldId id="264" r:id="rId15"/>
    <p:sldId id="265" r:id="rId16"/>
    <p:sldId id="266" r:id="rId17"/>
    <p:sldId id="267" r:id="rId18"/>
    <p:sldId id="278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C2"/>
    <a:srgbClr val="75275B"/>
    <a:srgbClr val="D19B3F"/>
    <a:srgbClr val="72C267"/>
    <a:srgbClr val="0058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5060"/>
  </p:normalViewPr>
  <p:slideViewPr>
    <p:cSldViewPr snapToGrid="0" snapToObjects="1">
      <p:cViewPr varScale="1">
        <p:scale>
          <a:sx n="64" d="100"/>
          <a:sy n="64" d="100"/>
        </p:scale>
        <p:origin x="1397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6" d="100"/>
          <a:sy n="106" d="100"/>
        </p:scale>
        <p:origin x="444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F642CD-981D-E14A-AA93-04DA1C4D69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47CB28-F18B-1347-95B8-70E9491FBD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2702D-1F2A-B544-A29F-FD6F8E2D3F9D}" type="datetimeFigureOut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4/23/2021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4F1B1-2614-C746-B963-39196E92F5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85751" y="8671596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err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www.nvog-logo.nl</a:t>
            </a:r>
            <a:br>
              <a:rPr lang="en-US" dirty="0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www.nvog.nl</a:t>
            </a:r>
            <a:endParaRPr lang="en-US" dirty="0">
              <a:solidFill>
                <a:srgbClr val="0079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5C7DC8-51F0-454B-996D-E6BE1B4FFCD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942" y="8661151"/>
            <a:ext cx="1025945" cy="51297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AD0E53-C939-A840-ADEB-0971497DCE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2B18F-B238-1142-A98E-9E63F438CA1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42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835C0-D9FE-7948-8B8D-0312C0807BC2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2A2C4-6D92-5B47-BEDE-F3CAC1F2799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58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VERSIE 20 APRIL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2A2C4-6D92-5B47-BEDE-F3CAC1F279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46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i="0" baseline="0" dirty="0"/>
              <a:t>Om de verrichtingen en </a:t>
            </a:r>
            <a:r>
              <a:rPr lang="nl-NL" i="0" baseline="0" dirty="0" err="1"/>
              <a:t>werkgerelateerde</a:t>
            </a:r>
            <a:r>
              <a:rPr lang="nl-NL" i="0" baseline="0" dirty="0"/>
              <a:t> competenties te halen zijn zelfstandigheidsniveaus nodig. In BOEG zijn dit de welbekende 5 bekwaamheidsniveaus. De eerste 2 </a:t>
            </a:r>
            <a:r>
              <a:rPr lang="nl-NL" i="0" baseline="0" dirty="0" err="1"/>
              <a:t>bekwaamheidsniveau’s</a:t>
            </a:r>
            <a:r>
              <a:rPr lang="nl-NL" i="0" baseline="0" dirty="0"/>
              <a:t> (‘heeft kennis van’ en ‘handelt onder strenge supervisie’) werden niet gebruikt en had je per definitie bereikt zodra je startte met de opleiding. Er zijn nu 3 zelfstandigheidsniveaus. 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Uitgangssituatie</a:t>
            </a:r>
            <a:r>
              <a:rPr lang="en-US" dirty="0"/>
              <a:t>: </a:t>
            </a:r>
            <a:r>
              <a:rPr lang="en-US" dirty="0" err="1"/>
              <a:t>Onder</a:t>
            </a:r>
            <a:r>
              <a:rPr lang="en-US" dirty="0"/>
              <a:t> </a:t>
            </a:r>
            <a:r>
              <a:rPr lang="en-US" dirty="0" err="1"/>
              <a:t>strikte</a:t>
            </a:r>
            <a:r>
              <a:rPr lang="en-US" dirty="0"/>
              <a:t> </a:t>
            </a:r>
            <a:r>
              <a:rPr lang="en-US" dirty="0" err="1"/>
              <a:t>supervisie</a:t>
            </a:r>
            <a:endParaRPr lang="en-US" dirty="0"/>
          </a:p>
          <a:p>
            <a:r>
              <a:rPr lang="en-US" dirty="0" err="1"/>
              <a:t>Niveau</a:t>
            </a:r>
            <a:r>
              <a:rPr lang="en-US" dirty="0"/>
              <a:t> 1 : </a:t>
            </a:r>
            <a:r>
              <a:rPr lang="en-US" dirty="0" err="1"/>
              <a:t>beperkte</a:t>
            </a:r>
            <a:r>
              <a:rPr lang="en-US" dirty="0"/>
              <a:t> </a:t>
            </a:r>
            <a:r>
              <a:rPr lang="en-US" dirty="0" err="1"/>
              <a:t>supervisie</a:t>
            </a:r>
            <a:endParaRPr lang="en-US" dirty="0"/>
          </a:p>
          <a:p>
            <a:r>
              <a:rPr lang="en-US" dirty="0" err="1"/>
              <a:t>Niveau</a:t>
            </a:r>
            <a:r>
              <a:rPr lang="en-US" dirty="0"/>
              <a:t> 2 :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supervisie</a:t>
            </a:r>
            <a:endParaRPr lang="en-US" dirty="0"/>
          </a:p>
          <a:p>
            <a:r>
              <a:rPr lang="en-US" dirty="0" err="1"/>
              <a:t>Niveau</a:t>
            </a:r>
            <a:r>
              <a:rPr lang="en-US" dirty="0"/>
              <a:t> 3 : </a:t>
            </a:r>
            <a:r>
              <a:rPr lang="en-US" dirty="0" err="1"/>
              <a:t>superviseert</a:t>
            </a:r>
            <a:endParaRPr lang="en-US" dirty="0"/>
          </a:p>
          <a:p>
            <a:endParaRPr lang="en-US" dirty="0"/>
          </a:p>
          <a:p>
            <a:r>
              <a:rPr lang="en-US" dirty="0"/>
              <a:t>Per EPA </a:t>
            </a:r>
            <a:r>
              <a:rPr lang="en-US" dirty="0" err="1"/>
              <a:t>zijn</a:t>
            </a:r>
            <a:r>
              <a:rPr lang="en-US" dirty="0"/>
              <a:t> per </a:t>
            </a:r>
            <a:r>
              <a:rPr lang="en-US" dirty="0" err="1"/>
              <a:t>zelfstandigheidsniveau</a:t>
            </a:r>
            <a:r>
              <a:rPr lang="en-US" dirty="0"/>
              <a:t> </a:t>
            </a:r>
            <a:r>
              <a:rPr lang="en-US" dirty="0" err="1"/>
              <a:t>minimale</a:t>
            </a:r>
            <a:r>
              <a:rPr lang="en-US" dirty="0"/>
              <a:t> </a:t>
            </a:r>
            <a:r>
              <a:rPr lang="en-US" dirty="0" err="1"/>
              <a:t>voorwaarden</a:t>
            </a:r>
            <a:r>
              <a:rPr lang="en-US" dirty="0"/>
              <a:t> </a:t>
            </a:r>
            <a:r>
              <a:rPr lang="en-US" dirty="0" err="1"/>
              <a:t>gesteld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voorbeelden</a:t>
            </a:r>
            <a:r>
              <a:rPr lang="en-US" dirty="0"/>
              <a:t> van (</a:t>
            </a:r>
            <a:r>
              <a:rPr lang="en-US" dirty="0" err="1"/>
              <a:t>praktijk</a:t>
            </a:r>
            <a:r>
              <a:rPr lang="en-US" dirty="0"/>
              <a:t>)</a:t>
            </a:r>
            <a:r>
              <a:rPr lang="en-US" dirty="0" err="1"/>
              <a:t>situaties</a:t>
            </a:r>
            <a:r>
              <a:rPr lang="en-US" dirty="0"/>
              <a:t> </a:t>
            </a:r>
            <a:r>
              <a:rPr lang="en-US" dirty="0" err="1"/>
              <a:t>geschetst</a:t>
            </a:r>
            <a:r>
              <a:rPr lang="en-US" dirty="0"/>
              <a:t> </a:t>
            </a:r>
            <a:r>
              <a:rPr lang="en-US" dirty="0" err="1"/>
              <a:t>waaruit</a:t>
            </a:r>
            <a:r>
              <a:rPr lang="en-US" dirty="0"/>
              <a:t> het </a:t>
            </a:r>
            <a:r>
              <a:rPr lang="en-US" dirty="0" err="1"/>
              <a:t>zelfstandigheidsniveau</a:t>
            </a:r>
            <a:r>
              <a:rPr lang="en-US" dirty="0"/>
              <a:t> </a:t>
            </a:r>
            <a:r>
              <a:rPr lang="en-US" dirty="0" err="1"/>
              <a:t>blijkt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2A2C4-6D92-5B47-BEDE-F3CAC1F279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71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Net </a:t>
            </a:r>
            <a:r>
              <a:rPr lang="en-US" dirty="0" err="1"/>
              <a:t>besproken</a:t>
            </a:r>
            <a:r>
              <a:rPr lang="en-US" dirty="0"/>
              <a:t>: </a:t>
            </a:r>
            <a:r>
              <a:rPr lang="en-US" dirty="0" err="1"/>
              <a:t>Toetsbare</a:t>
            </a:r>
            <a:r>
              <a:rPr lang="en-US" dirty="0"/>
              <a:t> </a:t>
            </a:r>
            <a:r>
              <a:rPr lang="en-US" dirty="0" err="1"/>
              <a:t>einddoelen</a:t>
            </a:r>
            <a:r>
              <a:rPr lang="en-US" dirty="0"/>
              <a:t> </a:t>
            </a:r>
            <a:r>
              <a:rPr lang="en-US" dirty="0" err="1"/>
              <a:t>gevat</a:t>
            </a:r>
            <a:r>
              <a:rPr lang="en-US" dirty="0"/>
              <a:t> in EPA’s</a:t>
            </a:r>
          </a:p>
          <a:p>
            <a:endParaRPr lang="en-US" dirty="0"/>
          </a:p>
          <a:p>
            <a:r>
              <a:rPr lang="en-US" dirty="0" err="1"/>
              <a:t>Daarnaast</a:t>
            </a:r>
            <a:r>
              <a:rPr lang="en-US" dirty="0"/>
              <a:t>: </a:t>
            </a:r>
            <a:r>
              <a:rPr lang="en-US" dirty="0" err="1"/>
              <a:t>aspecten</a:t>
            </a:r>
            <a:r>
              <a:rPr lang="en-US" dirty="0"/>
              <a:t> van continue </a:t>
            </a:r>
            <a:r>
              <a:rPr lang="en-US" dirty="0" err="1"/>
              <a:t>ontwikkeling</a:t>
            </a:r>
            <a:r>
              <a:rPr lang="en-US" dirty="0"/>
              <a:t> in </a:t>
            </a:r>
            <a:r>
              <a:rPr lang="en-US" dirty="0" err="1"/>
              <a:t>thema’s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2A2C4-6D92-5B47-BEDE-F3CAC1F279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2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Aandacht</a:t>
            </a:r>
            <a:r>
              <a:rPr lang="en-US" dirty="0"/>
              <a:t> in de </a:t>
            </a:r>
            <a:r>
              <a:rPr lang="en-US" dirty="0" err="1"/>
              <a:t>opleiding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zaken</a:t>
            </a:r>
            <a:r>
              <a:rPr lang="en-US" dirty="0"/>
              <a:t> die </a:t>
            </a:r>
            <a:r>
              <a:rPr lang="en-US" dirty="0" err="1"/>
              <a:t>aandacht</a:t>
            </a:r>
            <a:r>
              <a:rPr lang="en-US" dirty="0"/>
              <a:t> </a:t>
            </a:r>
            <a:r>
              <a:rPr lang="en-US" dirty="0" err="1"/>
              <a:t>verdienen</a:t>
            </a:r>
            <a:endParaRPr lang="en-US" dirty="0"/>
          </a:p>
          <a:p>
            <a:r>
              <a:rPr lang="en-US" dirty="0" err="1"/>
              <a:t>Raken</a:t>
            </a:r>
            <a:r>
              <a:rPr lang="en-US" dirty="0"/>
              <a:t> met name </a:t>
            </a:r>
            <a:r>
              <a:rPr lang="en-US" dirty="0" err="1"/>
              <a:t>werkgerelateerde</a:t>
            </a:r>
            <a:r>
              <a:rPr lang="en-US" dirty="0"/>
              <a:t> </a:t>
            </a:r>
            <a:r>
              <a:rPr lang="en-US" dirty="0" err="1"/>
              <a:t>competenties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professionele</a:t>
            </a:r>
            <a:r>
              <a:rPr lang="en-US" dirty="0"/>
              <a:t> + </a:t>
            </a:r>
            <a:r>
              <a:rPr lang="en-US" dirty="0" err="1"/>
              <a:t>persoonlijke</a:t>
            </a:r>
            <a:r>
              <a:rPr lang="en-US" dirty="0"/>
              <a:t> </a:t>
            </a:r>
            <a:r>
              <a:rPr lang="en-US" dirty="0" err="1"/>
              <a:t>ontwikkeling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2A2C4-6D92-5B47-BEDE-F3CAC1F279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48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Invulling</a:t>
            </a:r>
            <a:r>
              <a:rPr lang="en-US" dirty="0"/>
              <a:t> per </a:t>
            </a:r>
            <a:r>
              <a:rPr lang="en-US" dirty="0" err="1"/>
              <a:t>thema</a:t>
            </a:r>
            <a:r>
              <a:rPr lang="en-US" dirty="0"/>
              <a:t> is </a:t>
            </a:r>
            <a:r>
              <a:rPr lang="en-US" dirty="0" err="1"/>
              <a:t>individueel</a:t>
            </a:r>
            <a:r>
              <a:rPr lang="en-US" dirty="0"/>
              <a:t> door AIOS,</a:t>
            </a:r>
          </a:p>
          <a:p>
            <a:r>
              <a:rPr lang="en-US" dirty="0" err="1"/>
              <a:t>Ieder</a:t>
            </a:r>
            <a:r>
              <a:rPr lang="en-US" dirty="0"/>
              <a:t> </a:t>
            </a:r>
            <a:r>
              <a:rPr lang="en-US" dirty="0" err="1"/>
              <a:t>thema</a:t>
            </a:r>
            <a:r>
              <a:rPr lang="en-US" dirty="0"/>
              <a:t> </a:t>
            </a:r>
            <a:r>
              <a:rPr lang="en-US" dirty="0" err="1"/>
              <a:t>bevat</a:t>
            </a:r>
            <a:r>
              <a:rPr lang="en-US" dirty="0"/>
              <a:t> </a:t>
            </a:r>
            <a:r>
              <a:rPr lang="en-US" dirty="0" err="1"/>
              <a:t>subthema’s</a:t>
            </a:r>
            <a:r>
              <a:rPr lang="en-US" dirty="0"/>
              <a:t> of </a:t>
            </a:r>
            <a:r>
              <a:rPr lang="en-US" dirty="0" err="1"/>
              <a:t>onderwerpen</a:t>
            </a:r>
            <a:r>
              <a:rPr lang="en-US" dirty="0"/>
              <a:t> </a:t>
            </a:r>
            <a:r>
              <a:rPr lang="en-US" dirty="0" err="1"/>
              <a:t>waarin</a:t>
            </a:r>
            <a:r>
              <a:rPr lang="en-US" dirty="0"/>
              <a:t> </a:t>
            </a:r>
            <a:r>
              <a:rPr lang="en-US" dirty="0" err="1"/>
              <a:t>aanbevolen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optionele</a:t>
            </a:r>
            <a:r>
              <a:rPr lang="en-US" dirty="0"/>
              <a:t> </a:t>
            </a:r>
            <a:r>
              <a:rPr lang="en-US" dirty="0" err="1"/>
              <a:t>werkvormen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Elk </a:t>
            </a:r>
            <a:r>
              <a:rPr lang="en-US" dirty="0" err="1"/>
              <a:t>thema</a:t>
            </a:r>
            <a:r>
              <a:rPr lang="en-US" dirty="0"/>
              <a:t> </a:t>
            </a:r>
            <a:r>
              <a:rPr lang="en-US" dirty="0" err="1"/>
              <a:t>dient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bod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gekomen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2A2C4-6D92-5B47-BEDE-F3CAC1F279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27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Uitgangspunt</a:t>
            </a:r>
            <a:r>
              <a:rPr lang="en-US" dirty="0"/>
              <a:t> van </a:t>
            </a:r>
            <a:r>
              <a:rPr lang="en-US" dirty="0" err="1"/>
              <a:t>toetsing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meten</a:t>
            </a:r>
            <a:r>
              <a:rPr lang="en-US" dirty="0"/>
              <a:t> van </a:t>
            </a:r>
            <a:r>
              <a:rPr lang="en-US" dirty="0" err="1"/>
              <a:t>voortgang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open </a:t>
            </a:r>
            <a:r>
              <a:rPr lang="en-US" dirty="0" err="1"/>
              <a:t>feedbackcultuur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2A2C4-6D92-5B47-BEDE-F3CAC1F279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18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Visiedocumenten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basis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nieuw</a:t>
            </a:r>
            <a:r>
              <a:rPr lang="en-US" dirty="0"/>
              <a:t> </a:t>
            </a:r>
            <a:r>
              <a:rPr lang="en-US" dirty="0" err="1"/>
              <a:t>opleidingsplan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2A2C4-6D92-5B47-BEDE-F3CAC1F279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99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visie achter LOGO leidt tot een opleiding die aandacht schenkt aan drie domeinen. </a:t>
            </a:r>
          </a:p>
          <a:p>
            <a:pPr marL="171450" indent="-171450">
              <a:buFontTx/>
              <a:buChar char="-"/>
            </a:pPr>
            <a:r>
              <a:rPr lang="nl-NL" dirty="0"/>
              <a:t>Kennis &amp; vaardigheden</a:t>
            </a:r>
          </a:p>
          <a:p>
            <a:pPr marL="171450" indent="-171450">
              <a:buFontTx/>
              <a:buChar char="-"/>
            </a:pPr>
            <a:r>
              <a:rPr lang="nl-NL" dirty="0" err="1"/>
              <a:t>Werkgerelateerde</a:t>
            </a:r>
            <a:r>
              <a:rPr lang="nl-NL" dirty="0"/>
              <a:t> competenties</a:t>
            </a:r>
          </a:p>
          <a:p>
            <a:pPr marL="171450" indent="-171450">
              <a:buFontTx/>
              <a:buChar char="-"/>
            </a:pPr>
            <a:r>
              <a:rPr lang="nl-NL" dirty="0"/>
              <a:t>Persoonlijke &amp; professionele ontwikkeling</a:t>
            </a:r>
          </a:p>
          <a:p>
            <a:r>
              <a:rPr lang="nl-NL" dirty="0"/>
              <a:t>Toetsbare einddoelen gaat om toetsen en beoordelen.</a:t>
            </a:r>
          </a:p>
          <a:p>
            <a:r>
              <a:rPr lang="nl-NL" dirty="0"/>
              <a:t>Continue ontwikkeling vraagt om coaching en begeleiding.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2A2C4-6D92-5B47-BEDE-F3CAC1F279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00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Toetsbare</a:t>
            </a:r>
            <a:r>
              <a:rPr lang="en-US" dirty="0"/>
              <a:t> </a:t>
            </a:r>
            <a:r>
              <a:rPr lang="en-US" dirty="0" err="1"/>
              <a:t>einddoelen</a:t>
            </a:r>
            <a:r>
              <a:rPr lang="en-US" dirty="0"/>
              <a:t> </a:t>
            </a:r>
            <a:r>
              <a:rPr lang="en-US" dirty="0" err="1"/>
              <a:t>gevat</a:t>
            </a:r>
            <a:r>
              <a:rPr lang="en-US" dirty="0"/>
              <a:t> in EPA’s</a:t>
            </a:r>
          </a:p>
          <a:p>
            <a:r>
              <a:rPr lang="en-US" dirty="0" err="1"/>
              <a:t>Aspecten</a:t>
            </a:r>
            <a:r>
              <a:rPr lang="en-US" dirty="0"/>
              <a:t> van continue </a:t>
            </a:r>
            <a:r>
              <a:rPr lang="en-US" dirty="0" err="1"/>
              <a:t>ontwikkeling</a:t>
            </a:r>
            <a:r>
              <a:rPr lang="en-US" dirty="0"/>
              <a:t> in </a:t>
            </a:r>
            <a:r>
              <a:rPr lang="en-US" dirty="0" err="1"/>
              <a:t>thema’s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2A2C4-6D92-5B47-BEDE-F3CAC1F279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92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LOGO is </a:t>
            </a:r>
            <a:r>
              <a:rPr lang="en-US" dirty="0" err="1"/>
              <a:t>opgebouwd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12 basis EPA’s </a:t>
            </a:r>
            <a:r>
              <a:rPr lang="en-US" dirty="0" err="1"/>
              <a:t>en</a:t>
            </a:r>
            <a:r>
              <a:rPr lang="en-US" dirty="0"/>
              <a:t> 4 </a:t>
            </a:r>
            <a:r>
              <a:rPr lang="en-US" dirty="0" err="1"/>
              <a:t>thema’s</a:t>
            </a:r>
            <a:endParaRPr lang="en-US" dirty="0"/>
          </a:p>
          <a:p>
            <a:r>
              <a:rPr lang="en-US" dirty="0"/>
              <a:t>In </a:t>
            </a:r>
            <a:r>
              <a:rPr lang="en-US" dirty="0" err="1"/>
              <a:t>differentiatiefase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aanvullende</a:t>
            </a:r>
            <a:r>
              <a:rPr lang="en-US" dirty="0"/>
              <a:t> EPA’s </a:t>
            </a:r>
            <a:r>
              <a:rPr lang="en-US" dirty="0" err="1"/>
              <a:t>toegevoegd</a:t>
            </a:r>
            <a:r>
              <a:rPr lang="en-US" dirty="0"/>
              <a:t> </a:t>
            </a:r>
            <a:r>
              <a:rPr lang="en-US" dirty="0" err="1"/>
              <a:t>worden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2A2C4-6D92-5B47-BEDE-F3CAC1F279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43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12 basis EPA’s, </a:t>
            </a:r>
            <a:r>
              <a:rPr lang="nl-NL" sz="1200" kern="1200" dirty="0">
                <a:solidFill>
                  <a:schemeClr val="tx1"/>
                </a:solidFill>
                <a:latin typeface="Times" pitchFamily="-111" charset="0"/>
                <a:ea typeface="MS PGothic" pitchFamily="34" charset="-128"/>
                <a:cs typeface="ＭＳ Ｐゴシック" charset="-128"/>
              </a:rPr>
              <a:t>Indeling past zoveel mogelijk bij het werk van AIOS en omvang zo gekozen dat groei in functioneren gedurende de opleiding zichtbaar is.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2A2C4-6D92-5B47-BEDE-F3CAC1F279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97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Elke EPA is </a:t>
            </a:r>
            <a:r>
              <a:rPr lang="en-US" dirty="0" err="1"/>
              <a:t>opgebouwd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5 </a:t>
            </a:r>
            <a:r>
              <a:rPr lang="en-US" dirty="0" err="1"/>
              <a:t>onderdelen</a:t>
            </a:r>
            <a:r>
              <a:rPr lang="en-US" dirty="0"/>
              <a:t>, </a:t>
            </a:r>
            <a:r>
              <a:rPr lang="en-US" dirty="0" err="1"/>
              <a:t>waarin</a:t>
            </a:r>
            <a:r>
              <a:rPr lang="en-US" dirty="0"/>
              <a:t> </a:t>
            </a:r>
            <a:r>
              <a:rPr lang="en-US" dirty="0" err="1"/>
              <a:t>gespecificeerd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wat </a:t>
            </a:r>
            <a:r>
              <a:rPr lang="en-US" dirty="0" err="1"/>
              <a:t>een</a:t>
            </a:r>
            <a:r>
              <a:rPr lang="en-US" dirty="0"/>
              <a:t> EPA </a:t>
            </a:r>
            <a:r>
              <a:rPr lang="en-US" dirty="0" err="1"/>
              <a:t>inhoudt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2A2C4-6D92-5B47-BEDE-F3CAC1F279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13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Voorbeeld</a:t>
            </a:r>
            <a:r>
              <a:rPr lang="en-US" dirty="0"/>
              <a:t> van die </a:t>
            </a:r>
            <a:r>
              <a:rPr lang="en-US" dirty="0" err="1"/>
              <a:t>vijf</a:t>
            </a:r>
            <a:r>
              <a:rPr lang="en-US" dirty="0"/>
              <a:t> </a:t>
            </a:r>
            <a:r>
              <a:rPr lang="en-US" dirty="0" err="1"/>
              <a:t>onderdelen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EPA, </a:t>
            </a:r>
            <a:r>
              <a:rPr lang="en-US" dirty="0" err="1"/>
              <a:t>aan</a:t>
            </a:r>
            <a:r>
              <a:rPr lang="en-US" dirty="0"/>
              <a:t> de hand van EPA 7 - </a:t>
            </a:r>
            <a:r>
              <a:rPr lang="en-US" dirty="0" err="1"/>
              <a:t>Buikpijn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2A2C4-6D92-5B47-BEDE-F3CAC1F279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Voortgang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EPA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gemeten</a:t>
            </a:r>
            <a:r>
              <a:rPr lang="en-US" dirty="0"/>
              <a:t> door </a:t>
            </a:r>
            <a:r>
              <a:rPr lang="en-US" dirty="0" err="1"/>
              <a:t>progressie</a:t>
            </a:r>
            <a:r>
              <a:rPr lang="en-US" dirty="0"/>
              <a:t> in 3 </a:t>
            </a:r>
            <a:r>
              <a:rPr lang="en-US" dirty="0" err="1"/>
              <a:t>niveau’s</a:t>
            </a:r>
            <a:r>
              <a:rPr lang="en-US" dirty="0"/>
              <a:t> van </a:t>
            </a:r>
            <a:r>
              <a:rPr lang="en-US" dirty="0" err="1"/>
              <a:t>zelfstandigheid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2A2C4-6D92-5B47-BEDE-F3CAC1F279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98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6CB29-0B27-2C47-80BA-2CC99CCE8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9596" y="1423685"/>
            <a:ext cx="7338348" cy="2086277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88DE2-14FB-5C49-9681-8172B7C08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5242A-460C-654E-A17A-020A137B22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97619-5EF8-5549-AD75-53E288063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529B-54DF-3D46-82FE-CB57B701F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557B-E51C-EA4A-B611-1C4B1018529E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12BA41-489A-634E-B8FB-212F9A7F43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401" y="0"/>
            <a:ext cx="40386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E39DD5-A290-A442-8ED7-3BA53EC44A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8619" y="2502673"/>
            <a:ext cx="4913381" cy="4355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8A99FE-028A-3543-8E10-9B0B19EBAF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21" y="3775687"/>
            <a:ext cx="4629873" cy="23149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173983-5807-5B4E-A9DF-D3A54E63E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9043" y="3501613"/>
            <a:ext cx="4242958" cy="3356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7113AC-9F6B-2F43-A164-2A16F08545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9619" y="5735729"/>
            <a:ext cx="6785586" cy="112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36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2BEA0-D5AE-6140-B636-76FC460BB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9B778F-AB6B-AE49-909F-02A9935DF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1A8F9-9003-9240-937C-5015ABC49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5242A-460C-654E-A17A-020A137B22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978AD-EF0B-9444-B037-A6D347468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BFC6E-2D19-A940-AA08-341BE210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557B-E51C-EA4A-B611-1C4B101852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73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82FE67-4D96-304A-AC63-49647D830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B50B97-E9A7-784B-AEB0-73C7BA8B8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59FD0-35BB-3246-89FC-CA7ACBBB8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5242A-460C-654E-A17A-020A137B22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1D8DB-852C-6D40-BEFE-571406FFF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E8A99-5049-D942-80DD-0B7458E9C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557B-E51C-EA4A-B611-1C4B101852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8FC2EA-5E31-6643-894C-1A174394E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3433" y="0"/>
            <a:ext cx="1508568" cy="2766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356DD5-4A6B-304D-9628-B910AC82D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8BDA7-7BEF-104D-A437-24F15E692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EDE4D-0150-EE4A-8A8C-045A8C079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5242A-460C-654E-A17A-020A137B22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69AB2-BCE8-7B47-8F75-C4A7D6FA0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7B738-00A4-1847-A09D-CCD66FC93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557B-E51C-EA4A-B611-1C4B1018529E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D681C9-DB58-144D-B169-328EFC2390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41261" y="648704"/>
            <a:ext cx="1134319" cy="56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31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9AD8B3-4A1D-F546-A569-542990A46B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026" y="3328061"/>
            <a:ext cx="5526613" cy="35299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761C15-FC24-DD4C-9490-AD6631AAE9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90" t="-193" r="1235" b="8197"/>
          <a:stretch/>
        </p:blipFill>
        <p:spPr>
          <a:xfrm>
            <a:off x="0" y="395347"/>
            <a:ext cx="5583150" cy="64626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CF5970-6751-2642-8203-311B463C8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36729" r="590" b="-1052"/>
          <a:stretch/>
        </p:blipFill>
        <p:spPr>
          <a:xfrm>
            <a:off x="2967271" y="-1"/>
            <a:ext cx="7352172" cy="47571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0319D7-9E37-5449-9333-3824CC29E0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94"/>
          <a:stretch/>
        </p:blipFill>
        <p:spPr>
          <a:xfrm>
            <a:off x="6743127" y="1588020"/>
            <a:ext cx="4736293" cy="49630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EBE06D-015B-0B4F-98A4-79C9E3E5FC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393" y="2827678"/>
            <a:ext cx="2483734" cy="24837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68A961-0F50-EA4D-A8C2-93BD85F7E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95406" y="1782230"/>
            <a:ext cx="3534539" cy="2613025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0079C2"/>
                </a:solidFill>
              </a:defRPr>
            </a:lvl1pPr>
          </a:lstStyle>
          <a:p>
            <a:r>
              <a:rPr lang="en-US" dirty="0" err="1"/>
              <a:t>nvog-logo.nl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BD7BF-D2A1-DF41-BC23-CFCC39909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5242A-460C-654E-A17A-020A137B22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62E53-3503-804F-87E7-33C53B8E8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60536-B07B-DD46-9207-BCEF4CFDC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557B-E51C-EA4A-B611-1C4B1018529E}" type="slidenum">
              <a:rPr lang="en-US" smtClean="0"/>
              <a:t>‹nr.›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6A382C-0540-B348-9EA2-395B75828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776" y="3910444"/>
            <a:ext cx="4021287" cy="37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42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1594D-52C4-FF45-9B09-5EDB0F2F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4C8D9-F3BF-5545-A1E1-157A5BB9E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1BFB1-7105-3645-B8EB-8A5A8A24A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3EB3B6-B737-DF46-90CF-B666B1A4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5242A-460C-654E-A17A-020A137B22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3A32F-8043-9748-8F70-2FF1F59C2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A948D-8D57-694B-A288-8782F701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557B-E51C-EA4A-B611-1C4B1018529E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2E1A1D-B7D9-4245-97DE-15AEC3B458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41261" y="648704"/>
            <a:ext cx="1134319" cy="567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C3A6E4-767D-4F40-A58F-396AC45D5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3433" y="0"/>
            <a:ext cx="1508568" cy="276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74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3879D-1B30-7B4C-9494-902FE7357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F2AEF-AF94-984F-A42E-6C9814FC2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6350F5-6B75-7342-A367-650DB1A07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C38CA-F0D3-1D41-A8B5-A2BAE8479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125A2-96C4-5D4C-BF6E-3948CAF0B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342041-5BBC-184D-A91D-9C1E9EE77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5242A-460C-654E-A17A-020A137B22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BF87FA-1003-4D42-9C8F-3796C4BE8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F47474-181E-C94B-9C5B-375180A5A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557B-E51C-EA4A-B611-1C4B1018529E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FCD550-F7C3-1046-8AB0-A41DBFBCBF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41261" y="648704"/>
            <a:ext cx="1134319" cy="567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8463A9-684F-2244-B8C0-9B8F67803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3433" y="0"/>
            <a:ext cx="1508568" cy="276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07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8E04C-B276-304B-BC21-5591671A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3FF5F1-4D2F-A949-ACA5-CEE6CA64F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5242A-460C-654E-A17A-020A137B22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AF2A0-A870-DF45-AD4B-A3FA4F8D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D3ECF1-D383-6342-AF6A-AC199C5B7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557B-E51C-EA4A-B611-1C4B101852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96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419110-0A41-EF41-AE9E-D96CEB8C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5242A-460C-654E-A17A-020A137B22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570359-6F33-494C-A73F-25BBA1288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CEA9B-5BE1-B944-90D1-8666AF64A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557B-E51C-EA4A-B611-1C4B101852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2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BB08B-7E02-F246-9C37-6487E6CE2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86EAF-FE5D-A445-86EB-CCCB5005C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1017E-AB4A-1244-ABAF-9863BEB34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A9BC0-50CE-E14B-A87B-A7E4FCB89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5242A-460C-654E-A17A-020A137B22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DAA36-F7A1-F644-AB9B-FDA92EA6B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399ED-8910-C54D-9CCD-564873FA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557B-E51C-EA4A-B611-1C4B1018529E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492479-EA36-7F43-84B3-3BD8F3A49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41261" y="648704"/>
            <a:ext cx="1134319" cy="567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E78B1-1691-CA44-9930-6ED266301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3433" y="0"/>
            <a:ext cx="1508568" cy="276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37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7F8F8-03F2-E94F-85D4-59EB7FAF2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18868-CDC9-214E-80E4-31131F59D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541C50-F8A3-6746-972A-5FDC2C2AD5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F752B9-966E-A449-BBE5-85FC70619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5242A-460C-654E-A17A-020A137B22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85635-C633-0840-B0B6-DD00EBB9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C65CB-B388-F642-9C4A-80CB1BDC2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557B-E51C-EA4A-B611-1C4B1018529E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581150-972D-8849-BA8A-1F4AB755B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41261" y="648704"/>
            <a:ext cx="1134319" cy="567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FFA81C-ECBB-ED42-9C11-B231557C4F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3433" y="0"/>
            <a:ext cx="1508568" cy="276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4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13A417-0EA6-AD4D-90BE-61926659D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89064-F859-584D-83C9-F8AE37C63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A14A4-EE98-214C-A925-A6FE1E3871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42A-460C-654E-A17A-020A137B22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4350D-9B4A-DD49-AD29-DD8795504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EEA8-597F-6545-A341-E052B0FCCD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E557B-E51C-EA4A-B611-1C4B101852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9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353F03-DD10-C840-8E70-7056EC53A9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616" y="724502"/>
            <a:ext cx="3509319" cy="105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78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6663A84C-EFE6-FF4F-BC8E-DDF9FAD54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0079C2"/>
                </a:solidFill>
              </a:rPr>
              <a:t>Zelfstandigheidsniveau’s</a:t>
            </a:r>
            <a:endParaRPr lang="en-US" dirty="0">
              <a:solidFill>
                <a:srgbClr val="0079C2"/>
              </a:solidFill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067D1C3E-F03A-D447-A321-30FC79DC2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9355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Progressie</a:t>
            </a:r>
            <a:endParaRPr lang="en-US" dirty="0"/>
          </a:p>
          <a:p>
            <a:r>
              <a:rPr lang="en-US" dirty="0" err="1"/>
              <a:t>Minimale</a:t>
            </a:r>
            <a:r>
              <a:rPr lang="en-US" dirty="0"/>
              <a:t> </a:t>
            </a:r>
            <a:r>
              <a:rPr lang="en-US" dirty="0" err="1"/>
              <a:t>voorwaarden</a:t>
            </a:r>
            <a:endParaRPr lang="en-US" dirty="0"/>
          </a:p>
          <a:p>
            <a:r>
              <a:rPr lang="en-US" dirty="0" err="1"/>
              <a:t>Blijkt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situaties</a:t>
            </a:r>
            <a:r>
              <a:rPr lang="en-US" dirty="0"/>
              <a:t> in de </a:t>
            </a:r>
            <a:r>
              <a:rPr lang="en-US" dirty="0" err="1"/>
              <a:t>praktijk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7FBD6-9700-C049-B811-BF7B49C8122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8007" y="1829184"/>
            <a:ext cx="4344220" cy="4344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3D6EB1-F2A2-A34D-B1FA-43CCDBF792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8007" y="1829184"/>
            <a:ext cx="4344220" cy="4344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499E8E-80E0-0C4E-81D0-512DBDC662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448" y="1825625"/>
            <a:ext cx="4351338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4AD0F7-A15D-2742-93EE-7AF537219C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8007" y="1829184"/>
            <a:ext cx="4344220" cy="434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9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D1A9C9-C063-4D4C-ADAA-6F2C9FD3F9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834" y="0"/>
            <a:ext cx="5987533" cy="673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29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85C0AC92-6D23-EA44-BCE1-825312A7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0079C2"/>
                </a:solidFill>
              </a:rPr>
              <a:t>Thema’s</a:t>
            </a:r>
            <a:endParaRPr lang="en-US" dirty="0">
              <a:solidFill>
                <a:srgbClr val="0079C2"/>
              </a:solidFill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2D27ACE1-CF25-D44A-B953-FAD40F846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7724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75275B"/>
                </a:solidFill>
              </a:rPr>
              <a:t>Bevlogen</a:t>
            </a:r>
            <a:r>
              <a:rPr lang="en-US" sz="2400" dirty="0">
                <a:solidFill>
                  <a:srgbClr val="75275B"/>
                </a:solidFill>
              </a:rPr>
              <a:t> </a:t>
            </a:r>
            <a:r>
              <a:rPr lang="en-US" sz="2400" dirty="0" err="1">
                <a:solidFill>
                  <a:srgbClr val="75275B"/>
                </a:solidFill>
              </a:rPr>
              <a:t>zijn</a:t>
            </a:r>
            <a:r>
              <a:rPr lang="en-US" sz="2400" dirty="0">
                <a:solidFill>
                  <a:srgbClr val="75275B"/>
                </a:solidFill>
              </a:rPr>
              <a:t>, </a:t>
            </a:r>
            <a:r>
              <a:rPr lang="en-US" sz="2400" dirty="0" err="1">
                <a:solidFill>
                  <a:srgbClr val="75275B"/>
                </a:solidFill>
              </a:rPr>
              <a:t>bevlogen</a:t>
            </a:r>
            <a:r>
              <a:rPr lang="en-US" sz="2400" dirty="0">
                <a:solidFill>
                  <a:srgbClr val="75275B"/>
                </a:solidFill>
              </a:rPr>
              <a:t> </a:t>
            </a:r>
            <a:r>
              <a:rPr lang="en-US" sz="2400" dirty="0" err="1">
                <a:solidFill>
                  <a:srgbClr val="75275B"/>
                </a:solidFill>
              </a:rPr>
              <a:t>blijven</a:t>
            </a:r>
            <a:endParaRPr lang="en-US" sz="2400" dirty="0">
              <a:solidFill>
                <a:srgbClr val="75275B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75275B"/>
              </a:solidFill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rgbClr val="D19B3F"/>
                </a:solidFill>
              </a:rPr>
              <a:t>Zinvolle</a:t>
            </a:r>
            <a:r>
              <a:rPr lang="en-US" sz="2400" dirty="0">
                <a:solidFill>
                  <a:srgbClr val="D19B3F"/>
                </a:solidFill>
              </a:rPr>
              <a:t> </a:t>
            </a:r>
            <a:r>
              <a:rPr lang="en-US" sz="2400" dirty="0" err="1">
                <a:solidFill>
                  <a:srgbClr val="D19B3F"/>
                </a:solidFill>
              </a:rPr>
              <a:t>zorg</a:t>
            </a:r>
            <a:endParaRPr lang="en-US" sz="2400" dirty="0">
              <a:solidFill>
                <a:srgbClr val="D19B3F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D19B3F"/>
              </a:solidFill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rgbClr val="72C267"/>
                </a:solidFill>
              </a:rPr>
              <a:t>Organisatie</a:t>
            </a:r>
            <a:r>
              <a:rPr lang="en-US" sz="2400" dirty="0">
                <a:solidFill>
                  <a:srgbClr val="72C267"/>
                </a:solidFill>
              </a:rPr>
              <a:t> </a:t>
            </a:r>
            <a:r>
              <a:rPr lang="en-US" sz="2400" dirty="0" err="1">
                <a:solidFill>
                  <a:srgbClr val="72C267"/>
                </a:solidFill>
              </a:rPr>
              <a:t>gebonden</a:t>
            </a:r>
            <a:r>
              <a:rPr lang="en-US" sz="2400" dirty="0">
                <a:solidFill>
                  <a:srgbClr val="72C267"/>
                </a:solidFill>
              </a:rPr>
              <a:t> </a:t>
            </a:r>
            <a:r>
              <a:rPr lang="en-US" sz="2400" dirty="0" err="1">
                <a:solidFill>
                  <a:srgbClr val="72C267"/>
                </a:solidFill>
              </a:rPr>
              <a:t>zorg</a:t>
            </a:r>
            <a:endParaRPr lang="en-US" sz="2400" dirty="0">
              <a:solidFill>
                <a:srgbClr val="72C267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72C267"/>
              </a:solidFill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rgbClr val="00588F"/>
                </a:solidFill>
              </a:rPr>
              <a:t>Kennis</a:t>
            </a:r>
            <a:r>
              <a:rPr lang="en-US" sz="2400" dirty="0">
                <a:solidFill>
                  <a:srgbClr val="00588F"/>
                </a:solidFill>
              </a:rPr>
              <a:t> </a:t>
            </a:r>
            <a:r>
              <a:rPr lang="en-US" sz="2400" dirty="0" err="1">
                <a:solidFill>
                  <a:srgbClr val="00588F"/>
                </a:solidFill>
              </a:rPr>
              <a:t>en</a:t>
            </a:r>
            <a:r>
              <a:rPr lang="en-US" sz="2400" dirty="0">
                <a:solidFill>
                  <a:srgbClr val="00588F"/>
                </a:solidFill>
              </a:rPr>
              <a:t> </a:t>
            </a:r>
            <a:r>
              <a:rPr lang="en-US" sz="2400" dirty="0" err="1">
                <a:solidFill>
                  <a:srgbClr val="00588F"/>
                </a:solidFill>
              </a:rPr>
              <a:t>innovatie</a:t>
            </a:r>
            <a:endParaRPr lang="en-US" sz="2400" dirty="0">
              <a:solidFill>
                <a:srgbClr val="00588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2CC24E-2C8E-AD48-AF6C-476BBF1F5F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81" t="15393" r="19906" b="20534"/>
          <a:stretch/>
        </p:blipFill>
        <p:spPr>
          <a:xfrm>
            <a:off x="5463251" y="365124"/>
            <a:ext cx="5497974" cy="581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71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B48D8F-1111-0745-9F3E-282636C571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54" y="588883"/>
            <a:ext cx="4193412" cy="2795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087A44-F3EE-3541-9BA9-E10134B02A1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358" y="588883"/>
            <a:ext cx="4193413" cy="2795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D020B6-D54C-194B-AC23-27929118D7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959" y="3742492"/>
            <a:ext cx="4193412" cy="2795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50644D-5635-274E-8BF8-A101B0BA586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128" y="3742492"/>
            <a:ext cx="4193412" cy="279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55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D1A9C9-C063-4D4C-ADAA-6F2C9FD3F9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555" y="1690688"/>
            <a:ext cx="6151944" cy="4101296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6663A84C-EFE6-FF4F-BC8E-DDF9FAD54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75275B"/>
                </a:solidFill>
              </a:rPr>
              <a:t>Bevlogen</a:t>
            </a:r>
            <a:r>
              <a:rPr lang="en-US" dirty="0">
                <a:solidFill>
                  <a:srgbClr val="75275B"/>
                </a:solidFill>
              </a:rPr>
              <a:t> </a:t>
            </a:r>
            <a:r>
              <a:rPr lang="en-US" dirty="0" err="1">
                <a:solidFill>
                  <a:srgbClr val="75275B"/>
                </a:solidFill>
              </a:rPr>
              <a:t>zijn</a:t>
            </a:r>
            <a:r>
              <a:rPr lang="en-US" dirty="0">
                <a:solidFill>
                  <a:srgbClr val="75275B"/>
                </a:solidFill>
              </a:rPr>
              <a:t>, </a:t>
            </a:r>
            <a:r>
              <a:rPr lang="en-US" dirty="0" err="1">
                <a:solidFill>
                  <a:srgbClr val="75275B"/>
                </a:solidFill>
              </a:rPr>
              <a:t>bevlogen</a:t>
            </a:r>
            <a:r>
              <a:rPr lang="en-US" dirty="0">
                <a:solidFill>
                  <a:srgbClr val="75275B"/>
                </a:solidFill>
              </a:rPr>
              <a:t> </a:t>
            </a:r>
            <a:r>
              <a:rPr lang="en-US" dirty="0" err="1">
                <a:solidFill>
                  <a:srgbClr val="75275B"/>
                </a:solidFill>
              </a:rPr>
              <a:t>blijven</a:t>
            </a:r>
            <a:endParaRPr lang="en-US" dirty="0">
              <a:solidFill>
                <a:srgbClr val="75275B"/>
              </a:solidFill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067D1C3E-F03A-D447-A321-30FC79DC2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93557" cy="4351338"/>
          </a:xfrm>
        </p:spPr>
        <p:txBody>
          <a:bodyPr/>
          <a:lstStyle/>
          <a:p>
            <a:r>
              <a:rPr lang="en-US" dirty="0" err="1"/>
              <a:t>Balans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motivatie</a:t>
            </a:r>
            <a:r>
              <a:rPr lang="en-US" dirty="0"/>
              <a:t> </a:t>
            </a:r>
            <a:r>
              <a:rPr lang="en-US" dirty="0" err="1"/>
              <a:t>houden</a:t>
            </a:r>
            <a:endParaRPr lang="en-US" dirty="0"/>
          </a:p>
          <a:p>
            <a:r>
              <a:rPr lang="en-US" dirty="0" err="1"/>
              <a:t>Zelfsturend</a:t>
            </a:r>
            <a:r>
              <a:rPr lang="en-US" dirty="0"/>
              <a:t> </a:t>
            </a:r>
            <a:r>
              <a:rPr lang="en-US" dirty="0" err="1"/>
              <a:t>leren</a:t>
            </a:r>
            <a:endParaRPr lang="en-US" dirty="0"/>
          </a:p>
          <a:p>
            <a:r>
              <a:rPr lang="en-US" dirty="0" err="1"/>
              <a:t>Omgaan</a:t>
            </a:r>
            <a:r>
              <a:rPr lang="en-US" dirty="0"/>
              <a:t> met </a:t>
            </a:r>
            <a:r>
              <a:rPr lang="en-US" dirty="0" err="1"/>
              <a:t>tegenslagen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240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D1A9C9-C063-4D4C-ADAA-6F2C9FD3F9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555" y="1690688"/>
            <a:ext cx="6151944" cy="4101296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6663A84C-EFE6-FF4F-BC8E-DDF9FAD54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D19B3F"/>
                </a:solidFill>
              </a:rPr>
              <a:t>Zinvolle</a:t>
            </a:r>
            <a:r>
              <a:rPr lang="en-US" dirty="0">
                <a:solidFill>
                  <a:srgbClr val="D19B3F"/>
                </a:solidFill>
              </a:rPr>
              <a:t> </a:t>
            </a:r>
            <a:r>
              <a:rPr lang="en-US" dirty="0" err="1">
                <a:solidFill>
                  <a:srgbClr val="D19B3F"/>
                </a:solidFill>
              </a:rPr>
              <a:t>zorg</a:t>
            </a:r>
            <a:endParaRPr lang="en-US" dirty="0">
              <a:solidFill>
                <a:srgbClr val="D19B3F"/>
              </a:solidFill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067D1C3E-F03A-D447-A321-30FC79DC2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93557" cy="4351338"/>
          </a:xfrm>
        </p:spPr>
        <p:txBody>
          <a:bodyPr/>
          <a:lstStyle/>
          <a:p>
            <a:r>
              <a:rPr lang="en-US" dirty="0"/>
              <a:t>Women’s Health</a:t>
            </a:r>
          </a:p>
          <a:p>
            <a:r>
              <a:rPr lang="en-US" dirty="0" err="1"/>
              <a:t>Zorg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kwetsbare</a:t>
            </a:r>
            <a:r>
              <a:rPr lang="en-US" dirty="0"/>
              <a:t> </a:t>
            </a:r>
            <a:r>
              <a:rPr lang="en-US" dirty="0" err="1"/>
              <a:t>groepen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409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D1A9C9-C063-4D4C-ADAA-6F2C9FD3F9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555" y="1690688"/>
            <a:ext cx="6151944" cy="4101296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6663A84C-EFE6-FF4F-BC8E-DDF9FAD54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72C267"/>
                </a:solidFill>
              </a:rPr>
              <a:t>Organisatie</a:t>
            </a:r>
            <a:r>
              <a:rPr lang="en-US" dirty="0">
                <a:solidFill>
                  <a:srgbClr val="72C267"/>
                </a:solidFill>
              </a:rPr>
              <a:t> </a:t>
            </a:r>
            <a:r>
              <a:rPr lang="en-US" dirty="0" err="1">
                <a:solidFill>
                  <a:srgbClr val="72C267"/>
                </a:solidFill>
              </a:rPr>
              <a:t>gebonden</a:t>
            </a:r>
            <a:r>
              <a:rPr lang="en-US" dirty="0">
                <a:solidFill>
                  <a:srgbClr val="72C267"/>
                </a:solidFill>
              </a:rPr>
              <a:t> </a:t>
            </a:r>
            <a:r>
              <a:rPr lang="en-US" dirty="0" err="1">
                <a:solidFill>
                  <a:srgbClr val="72C267"/>
                </a:solidFill>
              </a:rPr>
              <a:t>zorg</a:t>
            </a:r>
            <a:endParaRPr lang="en-US" dirty="0">
              <a:solidFill>
                <a:srgbClr val="72C267"/>
              </a:solidFill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067D1C3E-F03A-D447-A321-30FC79DC2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93557" cy="4351338"/>
          </a:xfrm>
        </p:spPr>
        <p:txBody>
          <a:bodyPr/>
          <a:lstStyle/>
          <a:p>
            <a:r>
              <a:rPr lang="en-US" dirty="0" err="1"/>
              <a:t>Kwaliteit</a:t>
            </a:r>
            <a:r>
              <a:rPr lang="en-US" dirty="0"/>
              <a:t>, management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veiligheid</a:t>
            </a:r>
            <a:endParaRPr lang="en-US" dirty="0"/>
          </a:p>
          <a:p>
            <a:r>
              <a:rPr lang="en-US" dirty="0" err="1"/>
              <a:t>Doelmatigheid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waarde-gedreven</a:t>
            </a:r>
            <a:r>
              <a:rPr lang="en-US" dirty="0"/>
              <a:t> </a:t>
            </a:r>
            <a:r>
              <a:rPr lang="en-US" dirty="0" err="1"/>
              <a:t>zorg</a:t>
            </a:r>
            <a:endParaRPr lang="en-US" dirty="0"/>
          </a:p>
          <a:p>
            <a:r>
              <a:rPr lang="en-US" dirty="0" err="1"/>
              <a:t>Klinisch</a:t>
            </a:r>
            <a:r>
              <a:rPr lang="en-US" dirty="0"/>
              <a:t> </a:t>
            </a:r>
            <a:r>
              <a:rPr lang="en-US" dirty="0" err="1"/>
              <a:t>leiderschap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972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D1A9C9-C063-4D4C-ADAA-6F2C9FD3F9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555" y="1690688"/>
            <a:ext cx="6151944" cy="4101296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6663A84C-EFE6-FF4F-BC8E-DDF9FAD54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00588F"/>
                </a:solidFill>
              </a:rPr>
              <a:t>Kennis</a:t>
            </a:r>
            <a:r>
              <a:rPr lang="en-US" dirty="0">
                <a:solidFill>
                  <a:srgbClr val="00588F"/>
                </a:solidFill>
              </a:rPr>
              <a:t> </a:t>
            </a:r>
            <a:r>
              <a:rPr lang="en-US" dirty="0" err="1">
                <a:solidFill>
                  <a:srgbClr val="00588F"/>
                </a:solidFill>
              </a:rPr>
              <a:t>en</a:t>
            </a:r>
            <a:r>
              <a:rPr lang="en-US" dirty="0">
                <a:solidFill>
                  <a:srgbClr val="00588F"/>
                </a:solidFill>
              </a:rPr>
              <a:t> </a:t>
            </a:r>
            <a:r>
              <a:rPr lang="en-US" dirty="0" err="1">
                <a:solidFill>
                  <a:srgbClr val="00588F"/>
                </a:solidFill>
              </a:rPr>
              <a:t>innovatie</a:t>
            </a:r>
            <a:endParaRPr lang="en-US" dirty="0">
              <a:solidFill>
                <a:srgbClr val="00588F"/>
              </a:solidFill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067D1C3E-F03A-D447-A321-30FC79DC2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93557" cy="4351338"/>
          </a:xfrm>
        </p:spPr>
        <p:txBody>
          <a:bodyPr/>
          <a:lstStyle/>
          <a:p>
            <a:r>
              <a:rPr lang="en-US" dirty="0" err="1"/>
              <a:t>Bijdragen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omgaan</a:t>
            </a:r>
            <a:r>
              <a:rPr lang="en-US" dirty="0"/>
              <a:t> met </a:t>
            </a:r>
            <a:r>
              <a:rPr lang="en-US" dirty="0" err="1"/>
              <a:t>veranderingen</a:t>
            </a:r>
            <a:endParaRPr lang="en-US" dirty="0"/>
          </a:p>
          <a:p>
            <a:r>
              <a:rPr lang="en-US" dirty="0" err="1"/>
              <a:t>Innovatieve</a:t>
            </a:r>
            <a:r>
              <a:rPr lang="en-US" dirty="0"/>
              <a:t> </a:t>
            </a:r>
            <a:r>
              <a:rPr lang="en-US" dirty="0" err="1"/>
              <a:t>technieken</a:t>
            </a:r>
            <a:endParaRPr lang="en-US" dirty="0"/>
          </a:p>
          <a:p>
            <a:r>
              <a:rPr lang="en-US" dirty="0" err="1"/>
              <a:t>Onderwijs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opleiden</a:t>
            </a:r>
            <a:endParaRPr lang="en-US" dirty="0"/>
          </a:p>
          <a:p>
            <a:r>
              <a:rPr lang="en-US" dirty="0" err="1"/>
              <a:t>Wetenschap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871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85C0AC92-6D23-EA44-BCE1-825312A7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9C2"/>
                </a:solidFill>
              </a:rPr>
              <a:t>Feedback &amp; </a:t>
            </a:r>
            <a:r>
              <a:rPr lang="en-US" dirty="0" err="1">
                <a:solidFill>
                  <a:srgbClr val="0079C2"/>
                </a:solidFill>
              </a:rPr>
              <a:t>toetsing</a:t>
            </a:r>
            <a:endParaRPr lang="en-US" dirty="0">
              <a:solidFill>
                <a:srgbClr val="0079C2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B007A9-15A4-6D47-B621-4C6FBE4994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8" y="679385"/>
            <a:ext cx="5789141" cy="5789141"/>
          </a:xfrm>
        </p:spPr>
      </p:pic>
    </p:spTree>
    <p:extLst>
      <p:ext uri="{BB962C8B-B14F-4D97-AF65-F5344CB8AC3E}">
        <p14:creationId xmlns:p14="http://schemas.microsoft.com/office/powerpoint/2010/main" val="1555774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68ECA-CFC0-D64A-96B4-6E5CFF06D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nvog-logo.nl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789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E79B58E-29BE-6248-89E8-C5CAB837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0079C2"/>
                </a:solidFill>
              </a:rPr>
              <a:t>Een</a:t>
            </a:r>
            <a:r>
              <a:rPr lang="en-US" dirty="0">
                <a:solidFill>
                  <a:srgbClr val="0079C2"/>
                </a:solidFill>
              </a:rPr>
              <a:t> </a:t>
            </a:r>
            <a:r>
              <a:rPr lang="en-US" dirty="0" err="1">
                <a:solidFill>
                  <a:srgbClr val="0079C2"/>
                </a:solidFill>
              </a:rPr>
              <a:t>vervolg</a:t>
            </a:r>
            <a:r>
              <a:rPr lang="en-US" dirty="0">
                <a:solidFill>
                  <a:srgbClr val="0079C2"/>
                </a:solidFill>
              </a:rPr>
              <a:t> op BOEG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9ABC28B-A97F-694D-AC76-EF82158F8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4895">
            <a:off x="768099" y="1793613"/>
            <a:ext cx="3238141" cy="4498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27DEB9E-6583-A444-8A2C-4F1C55FE0E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5683">
            <a:off x="4055625" y="2697181"/>
            <a:ext cx="3495697" cy="3500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Afbeelding 3">
            <a:extLst>
              <a:ext uri="{FF2B5EF4-FFF2-40B4-BE49-F238E27FC236}">
                <a16:creationId xmlns:a16="http://schemas.microsoft.com/office/drawing/2014/main" id="{B540F2B2-7E2F-9347-985C-78B476921E6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9536">
            <a:off x="7460262" y="2187287"/>
            <a:ext cx="3772777" cy="3710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3378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D1A9C9-C063-4D4C-ADAA-6F2C9FD3F9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834" y="0"/>
            <a:ext cx="5987533" cy="673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92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D1A9C9-C063-4D4C-ADAA-6F2C9FD3F9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834" y="0"/>
            <a:ext cx="5987533" cy="673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66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AFB566-485D-3B4D-922E-759B018764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952" y="-147036"/>
            <a:ext cx="7152072" cy="7152072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F764C40-F25B-AE44-A130-5FA48252C5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45635" y="1620530"/>
            <a:ext cx="2471928" cy="4217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9C2"/>
                </a:solidFill>
              </a:rPr>
              <a:t>4 </a:t>
            </a:r>
            <a:r>
              <a:rPr lang="en-US" dirty="0" err="1">
                <a:solidFill>
                  <a:srgbClr val="0079C2"/>
                </a:solidFill>
              </a:rPr>
              <a:t>thema’s</a:t>
            </a:r>
            <a:endParaRPr lang="en-US" dirty="0">
              <a:solidFill>
                <a:srgbClr val="0079C2"/>
              </a:solidFill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24B5236-A910-5C48-B4A1-B1568AAFE020}"/>
              </a:ext>
            </a:extLst>
          </p:cNvPr>
          <p:cNvSpPr txBox="1">
            <a:spLocks/>
          </p:cNvSpPr>
          <p:nvPr/>
        </p:nvSpPr>
        <p:spPr>
          <a:xfrm>
            <a:off x="420817" y="4113441"/>
            <a:ext cx="2380257" cy="996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79C2"/>
                </a:solidFill>
              </a:rPr>
              <a:t>12 basis EPA’s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CA1A62-CCFC-7446-9582-0C90C699C0C2}"/>
              </a:ext>
            </a:extLst>
          </p:cNvPr>
          <p:cNvCxnSpPr>
            <a:cxnSpLocks/>
          </p:cNvCxnSpPr>
          <p:nvPr/>
        </p:nvCxnSpPr>
        <p:spPr>
          <a:xfrm flipV="1">
            <a:off x="2801074" y="3621619"/>
            <a:ext cx="879675" cy="491822"/>
          </a:xfrm>
          <a:prstGeom prst="line">
            <a:avLst/>
          </a:prstGeom>
          <a:ln w="25400">
            <a:solidFill>
              <a:srgbClr val="0079C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EA732D-F61A-0349-98B7-3A367AE5C557}"/>
              </a:ext>
            </a:extLst>
          </p:cNvPr>
          <p:cNvCxnSpPr>
            <a:cxnSpLocks/>
          </p:cNvCxnSpPr>
          <p:nvPr/>
        </p:nvCxnSpPr>
        <p:spPr>
          <a:xfrm flipH="1" flipV="1">
            <a:off x="7854217" y="1178052"/>
            <a:ext cx="791418" cy="442478"/>
          </a:xfrm>
          <a:prstGeom prst="line">
            <a:avLst/>
          </a:prstGeom>
          <a:ln w="25400">
            <a:solidFill>
              <a:srgbClr val="0079C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9F18457D-40EF-B645-A14D-8F0ABD2AAC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6184" y="2158703"/>
            <a:ext cx="3551892" cy="3551892"/>
          </a:xfrm>
          <a:prstGeom prst="rect">
            <a:avLst/>
          </a:prstGeom>
        </p:spPr>
      </p:pic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9C9A2653-DF20-F34F-A697-90ABFE52B107}"/>
              </a:ext>
            </a:extLst>
          </p:cNvPr>
          <p:cNvSpPr txBox="1">
            <a:spLocks/>
          </p:cNvSpPr>
          <p:nvPr/>
        </p:nvSpPr>
        <p:spPr>
          <a:xfrm>
            <a:off x="8249926" y="5895271"/>
            <a:ext cx="2144140" cy="864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79C2"/>
                </a:solidFill>
              </a:rPr>
              <a:t>EPA’s </a:t>
            </a:r>
            <a:r>
              <a:rPr lang="en-US" dirty="0" err="1">
                <a:solidFill>
                  <a:srgbClr val="0079C2"/>
                </a:solidFill>
              </a:rPr>
              <a:t>voor</a:t>
            </a:r>
            <a:r>
              <a:rPr lang="en-US" dirty="0">
                <a:solidFill>
                  <a:srgbClr val="0079C2"/>
                </a:solidFill>
              </a:rPr>
              <a:t> </a:t>
            </a:r>
            <a:r>
              <a:rPr lang="en-US" dirty="0" err="1">
                <a:solidFill>
                  <a:srgbClr val="0079C2"/>
                </a:solidFill>
              </a:rPr>
              <a:t>differentiatie</a:t>
            </a:r>
            <a:endParaRPr lang="en-US" dirty="0">
              <a:solidFill>
                <a:srgbClr val="0079C2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111816-2F20-A840-AFD8-DC8545A96125}"/>
              </a:ext>
            </a:extLst>
          </p:cNvPr>
          <p:cNvCxnSpPr>
            <a:cxnSpLocks/>
          </p:cNvCxnSpPr>
          <p:nvPr/>
        </p:nvCxnSpPr>
        <p:spPr>
          <a:xfrm flipV="1">
            <a:off x="9156850" y="5398078"/>
            <a:ext cx="0" cy="462468"/>
          </a:xfrm>
          <a:prstGeom prst="line">
            <a:avLst/>
          </a:prstGeom>
          <a:ln w="25400">
            <a:solidFill>
              <a:srgbClr val="0079C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83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444A96AC-6AAD-224B-9401-8B3E23292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9C2"/>
                </a:solidFill>
              </a:rPr>
              <a:t>12 basis EPA’s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7C003639-7B01-F74C-8085-77B61E9B1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26511"/>
            <a:ext cx="5007014" cy="3850452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0079C2"/>
              </a:buClr>
              <a:buFont typeface="+mj-lt"/>
              <a:buAutoNum type="arabicPeriod"/>
            </a:pPr>
            <a:r>
              <a:rPr lang="nl-NL" sz="2400" dirty="0"/>
              <a:t>zwangerschap en bevalling, laag complex</a:t>
            </a:r>
          </a:p>
          <a:p>
            <a:pPr marL="457200" indent="-457200">
              <a:buClr>
                <a:srgbClr val="0079C2"/>
              </a:buClr>
              <a:buFont typeface="+mj-lt"/>
              <a:buAutoNum type="arabicPeriod"/>
            </a:pPr>
            <a:r>
              <a:rPr lang="nl-NL" sz="2400" dirty="0"/>
              <a:t>zwangerschap en bevalling, hoog complex</a:t>
            </a:r>
          </a:p>
          <a:p>
            <a:pPr marL="457200" indent="-457200">
              <a:buClr>
                <a:srgbClr val="0079C2"/>
              </a:buClr>
              <a:buFont typeface="+mj-lt"/>
              <a:buAutoNum type="arabicPeriod"/>
            </a:pPr>
            <a:r>
              <a:rPr lang="nl-NL" sz="2400" dirty="0"/>
              <a:t>zorg in de kraamperiode</a:t>
            </a:r>
          </a:p>
          <a:p>
            <a:pPr marL="457200" indent="-457200">
              <a:buClr>
                <a:srgbClr val="0079C2"/>
              </a:buClr>
              <a:buFont typeface="+mj-lt"/>
              <a:buAutoNum type="arabicPeriod"/>
            </a:pPr>
            <a:r>
              <a:rPr lang="nl-NL" sz="2400" dirty="0"/>
              <a:t>abnormaal uterien bloedverlies </a:t>
            </a:r>
          </a:p>
          <a:p>
            <a:pPr marL="457200" indent="-457200">
              <a:buClr>
                <a:srgbClr val="0079C2"/>
              </a:buClr>
              <a:buFont typeface="+mj-lt"/>
              <a:buAutoNum type="arabicPeriod"/>
            </a:pPr>
            <a:r>
              <a:rPr lang="nl-NL" sz="2400" dirty="0"/>
              <a:t>vroege zwangerschap</a:t>
            </a:r>
          </a:p>
          <a:p>
            <a:pPr marL="457200" indent="-457200">
              <a:buClr>
                <a:srgbClr val="0079C2"/>
              </a:buClr>
              <a:buFont typeface="+mj-lt"/>
              <a:buAutoNum type="arabicPeriod"/>
            </a:pPr>
            <a:r>
              <a:rPr lang="nl-NL" sz="2400" dirty="0"/>
              <a:t>prolaps- en bekkenbodemklachten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BC3F828-9054-A841-A334-99093BD8231E}"/>
              </a:ext>
            </a:extLst>
          </p:cNvPr>
          <p:cNvSpPr txBox="1">
            <a:spLocks/>
          </p:cNvSpPr>
          <p:nvPr/>
        </p:nvSpPr>
        <p:spPr>
          <a:xfrm>
            <a:off x="6096000" y="2326511"/>
            <a:ext cx="5007600" cy="3850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79C2"/>
              </a:buClr>
              <a:buFont typeface="+mj-lt"/>
              <a:buAutoNum type="arabicPeriod" startAt="7"/>
            </a:pPr>
            <a:r>
              <a:rPr lang="nl-NL" sz="2400" dirty="0"/>
              <a:t>buikpijn (acuut en chronisch)</a:t>
            </a:r>
          </a:p>
          <a:p>
            <a:pPr marL="457200" indent="-457200">
              <a:buClr>
                <a:srgbClr val="0079C2"/>
              </a:buClr>
              <a:buFont typeface="+mj-lt"/>
              <a:buAutoNum type="arabicPeriod" startAt="7"/>
            </a:pPr>
            <a:r>
              <a:rPr lang="nl-NL" sz="2400" dirty="0"/>
              <a:t>vulvaire en vaginale afwijkingen</a:t>
            </a:r>
          </a:p>
          <a:p>
            <a:pPr marL="457200" indent="-457200">
              <a:buClr>
                <a:srgbClr val="0079C2"/>
              </a:buClr>
              <a:buFont typeface="+mj-lt"/>
              <a:buAutoNum type="arabicPeriod" startAt="7"/>
            </a:pPr>
            <a:r>
              <a:rPr lang="nl-NL" sz="2400" dirty="0"/>
              <a:t>zorg bij pre-maligniteit</a:t>
            </a:r>
          </a:p>
          <a:p>
            <a:pPr marL="457200" indent="-457200">
              <a:buClr>
                <a:srgbClr val="0079C2"/>
              </a:buClr>
              <a:buFont typeface="+mj-lt"/>
              <a:buAutoNum type="arabicPeriod" startAt="7"/>
            </a:pPr>
            <a:r>
              <a:rPr lang="nl-NL" sz="2400" dirty="0"/>
              <a:t>oncologische zorg, basis</a:t>
            </a:r>
          </a:p>
          <a:p>
            <a:pPr marL="457200" indent="-457200">
              <a:buClr>
                <a:srgbClr val="0079C2"/>
              </a:buClr>
              <a:buFont typeface="+mj-lt"/>
              <a:buAutoNum type="arabicPeriod" startAt="7"/>
            </a:pPr>
            <a:r>
              <a:rPr lang="nl-NL" sz="2400" dirty="0"/>
              <a:t>voortplantingsvraagstukken</a:t>
            </a:r>
          </a:p>
          <a:p>
            <a:pPr marL="457200" indent="-457200">
              <a:buClr>
                <a:srgbClr val="0079C2"/>
              </a:buClr>
              <a:buFont typeface="+mj-lt"/>
              <a:buAutoNum type="arabicPeriod" startAt="7"/>
            </a:pPr>
            <a:r>
              <a:rPr lang="nl-NL" sz="2400" dirty="0"/>
              <a:t>levensloop endocrinologie</a:t>
            </a:r>
          </a:p>
        </p:txBody>
      </p:sp>
    </p:spTree>
    <p:extLst>
      <p:ext uri="{BB962C8B-B14F-4D97-AF65-F5344CB8AC3E}">
        <p14:creationId xmlns:p14="http://schemas.microsoft.com/office/powerpoint/2010/main" val="810370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D1A9C9-C063-4D4C-ADAA-6F2C9FD3F9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321" y="720212"/>
            <a:ext cx="5841358" cy="5841356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444A96AC-6AAD-224B-9401-8B3E23292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9C2"/>
                </a:solidFill>
              </a:rPr>
              <a:t>EPA</a:t>
            </a:r>
          </a:p>
        </p:txBody>
      </p:sp>
    </p:spTree>
    <p:extLst>
      <p:ext uri="{BB962C8B-B14F-4D97-AF65-F5344CB8AC3E}">
        <p14:creationId xmlns:p14="http://schemas.microsoft.com/office/powerpoint/2010/main" val="725798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444A96AC-6AAD-224B-9401-8B3E23292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9C2"/>
                </a:solidFill>
              </a:rPr>
              <a:t>EPA - </a:t>
            </a:r>
            <a:r>
              <a:rPr lang="en-US" dirty="0" err="1">
                <a:solidFill>
                  <a:srgbClr val="0079C2"/>
                </a:solidFill>
              </a:rPr>
              <a:t>voorbeeld</a:t>
            </a:r>
            <a:endParaRPr lang="en-US" dirty="0">
              <a:solidFill>
                <a:srgbClr val="0079C2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76CC33F-4180-794D-AC15-08ACF32109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591935"/>
              </p:ext>
            </p:extLst>
          </p:nvPr>
        </p:nvGraphicFramePr>
        <p:xfrm>
          <a:off x="944606" y="1690688"/>
          <a:ext cx="10188830" cy="436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7766">
                  <a:extLst>
                    <a:ext uri="{9D8B030D-6E8A-4147-A177-3AD203B41FA5}">
                      <a16:colId xmlns:a16="http://schemas.microsoft.com/office/drawing/2014/main" val="776992141"/>
                    </a:ext>
                  </a:extLst>
                </a:gridCol>
                <a:gridCol w="2037766">
                  <a:extLst>
                    <a:ext uri="{9D8B030D-6E8A-4147-A177-3AD203B41FA5}">
                      <a16:colId xmlns:a16="http://schemas.microsoft.com/office/drawing/2014/main" val="3628393279"/>
                    </a:ext>
                  </a:extLst>
                </a:gridCol>
                <a:gridCol w="2037766">
                  <a:extLst>
                    <a:ext uri="{9D8B030D-6E8A-4147-A177-3AD203B41FA5}">
                      <a16:colId xmlns:a16="http://schemas.microsoft.com/office/drawing/2014/main" val="1809158245"/>
                    </a:ext>
                  </a:extLst>
                </a:gridCol>
                <a:gridCol w="2037766">
                  <a:extLst>
                    <a:ext uri="{9D8B030D-6E8A-4147-A177-3AD203B41FA5}">
                      <a16:colId xmlns:a16="http://schemas.microsoft.com/office/drawing/2014/main" val="2390428751"/>
                    </a:ext>
                  </a:extLst>
                </a:gridCol>
                <a:gridCol w="2037766">
                  <a:extLst>
                    <a:ext uri="{9D8B030D-6E8A-4147-A177-3AD203B41FA5}">
                      <a16:colId xmlns:a16="http://schemas.microsoft.com/office/drawing/2014/main" val="4282160655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US" sz="1800" dirty="0"/>
                        <a:t>7 - </a:t>
                      </a:r>
                      <a:r>
                        <a:rPr lang="en-US" sz="1800" dirty="0" err="1"/>
                        <a:t>Buikpijn</a:t>
                      </a:r>
                      <a:r>
                        <a:rPr lang="en-US" sz="1800" dirty="0"/>
                        <a:t> (</a:t>
                      </a:r>
                      <a:r>
                        <a:rPr lang="en-US" sz="1800" dirty="0" err="1"/>
                        <a:t>acuut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en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chronisch</a:t>
                      </a:r>
                      <a:r>
                        <a:rPr lang="en-US" sz="1800" dirty="0"/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9C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007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i="1" dirty="0" err="1">
                          <a:solidFill>
                            <a:srgbClr val="0079C2"/>
                          </a:solidFill>
                        </a:rPr>
                        <a:t>Toepassen</a:t>
                      </a:r>
                      <a:r>
                        <a:rPr lang="en-US" sz="1400" b="1" i="1" dirty="0">
                          <a:solidFill>
                            <a:srgbClr val="0079C2"/>
                          </a:solidFill>
                        </a:rPr>
                        <a:t> van </a:t>
                      </a:r>
                      <a:r>
                        <a:rPr lang="en-US" sz="1400" b="1" i="1" dirty="0" err="1">
                          <a:solidFill>
                            <a:srgbClr val="0079C2"/>
                          </a:solidFill>
                        </a:rPr>
                        <a:t>kennis</a:t>
                      </a:r>
                      <a:endParaRPr lang="en-US" sz="1400" b="1" i="1" dirty="0">
                        <a:solidFill>
                          <a:srgbClr val="0079C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9C2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 dirty="0" err="1">
                          <a:solidFill>
                            <a:srgbClr val="0079C2"/>
                          </a:solidFill>
                        </a:rPr>
                        <a:t>Verrichtingen</a:t>
                      </a:r>
                      <a:r>
                        <a:rPr lang="en-US" sz="1400" b="1" i="1" dirty="0">
                          <a:solidFill>
                            <a:srgbClr val="0079C2"/>
                          </a:solidFill>
                        </a:rPr>
                        <a:t> </a:t>
                      </a:r>
                      <a:r>
                        <a:rPr lang="en-US" sz="1400" b="1" i="1" dirty="0" err="1">
                          <a:solidFill>
                            <a:srgbClr val="0079C2"/>
                          </a:solidFill>
                        </a:rPr>
                        <a:t>en</a:t>
                      </a:r>
                      <a:r>
                        <a:rPr lang="en-US" sz="1400" b="1" i="1" dirty="0">
                          <a:solidFill>
                            <a:srgbClr val="0079C2"/>
                          </a:solidFill>
                        </a:rPr>
                        <a:t> </a:t>
                      </a:r>
                      <a:r>
                        <a:rPr lang="en-US" sz="1400" b="1" i="1" dirty="0" err="1">
                          <a:solidFill>
                            <a:srgbClr val="0079C2"/>
                          </a:solidFill>
                        </a:rPr>
                        <a:t>handelingen</a:t>
                      </a:r>
                      <a:endParaRPr lang="en-US" sz="1400" b="1" i="1" dirty="0">
                        <a:solidFill>
                          <a:srgbClr val="0079C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9C2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 dirty="0" err="1">
                          <a:solidFill>
                            <a:srgbClr val="0079C2"/>
                          </a:solidFill>
                        </a:rPr>
                        <a:t>Patiënt-gecentreerde</a:t>
                      </a:r>
                      <a:r>
                        <a:rPr lang="en-US" sz="1400" b="1" i="1" dirty="0">
                          <a:solidFill>
                            <a:srgbClr val="0079C2"/>
                          </a:solidFill>
                        </a:rPr>
                        <a:t> </a:t>
                      </a:r>
                      <a:r>
                        <a:rPr lang="en-US" sz="1400" b="1" i="1" dirty="0" err="1">
                          <a:solidFill>
                            <a:srgbClr val="0079C2"/>
                          </a:solidFill>
                        </a:rPr>
                        <a:t>zorgverlening</a:t>
                      </a:r>
                      <a:endParaRPr lang="en-US" sz="1400" b="1" i="1" dirty="0">
                        <a:solidFill>
                          <a:srgbClr val="0079C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9C2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 dirty="0" err="1">
                          <a:solidFill>
                            <a:srgbClr val="0079C2"/>
                          </a:solidFill>
                        </a:rPr>
                        <a:t>Werken</a:t>
                      </a:r>
                      <a:r>
                        <a:rPr lang="en-US" sz="1400" b="1" i="1" dirty="0">
                          <a:solidFill>
                            <a:srgbClr val="0079C2"/>
                          </a:solidFill>
                        </a:rPr>
                        <a:t> in </a:t>
                      </a:r>
                      <a:r>
                        <a:rPr lang="en-US" sz="1400" b="1" i="1" dirty="0" err="1">
                          <a:solidFill>
                            <a:srgbClr val="0079C2"/>
                          </a:solidFill>
                        </a:rPr>
                        <a:t>teamverband</a:t>
                      </a:r>
                      <a:endParaRPr lang="en-US" sz="1400" b="1" i="1" dirty="0">
                        <a:solidFill>
                          <a:srgbClr val="0079C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9C2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 dirty="0" err="1">
                          <a:solidFill>
                            <a:srgbClr val="0079C2"/>
                          </a:solidFill>
                        </a:rPr>
                        <a:t>Functioneren</a:t>
                      </a:r>
                      <a:r>
                        <a:rPr lang="en-US" sz="1400" b="1" i="1" dirty="0">
                          <a:solidFill>
                            <a:srgbClr val="0079C2"/>
                          </a:solidFill>
                        </a:rPr>
                        <a:t> in </a:t>
                      </a:r>
                      <a:r>
                        <a:rPr lang="en-US" sz="1400" b="1" i="1" dirty="0" err="1">
                          <a:solidFill>
                            <a:srgbClr val="0079C2"/>
                          </a:solidFill>
                        </a:rPr>
                        <a:t>en</a:t>
                      </a:r>
                      <a:r>
                        <a:rPr lang="en-US" sz="1400" b="1" i="1" dirty="0">
                          <a:solidFill>
                            <a:srgbClr val="0079C2"/>
                          </a:solidFill>
                        </a:rPr>
                        <a:t> </a:t>
                      </a:r>
                      <a:r>
                        <a:rPr lang="en-US" sz="1400" b="1" i="1" dirty="0" err="1">
                          <a:solidFill>
                            <a:srgbClr val="0079C2"/>
                          </a:solidFill>
                        </a:rPr>
                        <a:t>verbeteren</a:t>
                      </a:r>
                      <a:r>
                        <a:rPr lang="en-US" sz="1400" b="1" i="1" dirty="0">
                          <a:solidFill>
                            <a:srgbClr val="0079C2"/>
                          </a:solidFill>
                        </a:rPr>
                        <a:t> van </a:t>
                      </a:r>
                      <a:r>
                        <a:rPr lang="en-US" sz="1400" b="1" i="1" dirty="0" err="1">
                          <a:solidFill>
                            <a:srgbClr val="0079C2"/>
                          </a:solidFill>
                        </a:rPr>
                        <a:t>organisatie</a:t>
                      </a:r>
                      <a:r>
                        <a:rPr lang="en-US" sz="1400" b="1" i="1" dirty="0">
                          <a:solidFill>
                            <a:srgbClr val="0079C2"/>
                          </a:solidFill>
                        </a:rPr>
                        <a:t> van </a:t>
                      </a:r>
                      <a:r>
                        <a:rPr lang="en-US" sz="1400" b="1" i="1" dirty="0" err="1">
                          <a:solidFill>
                            <a:srgbClr val="0079C2"/>
                          </a:solidFill>
                        </a:rPr>
                        <a:t>zorg</a:t>
                      </a:r>
                      <a:endParaRPr lang="en-US" sz="1400" b="1" i="1" dirty="0">
                        <a:solidFill>
                          <a:srgbClr val="0079C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9C2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076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Endometriose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3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Adenomyose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PID / TOA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SOLK patiënten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Dyspareunie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Bekkenbodem hyper- en hypotonie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Afwijkend adnex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3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9C2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 </a:t>
                      </a:r>
                      <a:r>
                        <a:rPr lang="nl-NL" sz="13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endo</a:t>
                      </a:r>
                      <a:r>
                        <a:rPr lang="nl-NL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en </a:t>
                      </a:r>
                      <a:r>
                        <a:rPr lang="nl-NL" sz="13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adenomyose</a:t>
                      </a:r>
                      <a:r>
                        <a:rPr lang="nl-NL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gerichte echografie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Laparoscopie bij een getordeerde adnex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Echografie adnex volgens IOTA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Adnexextirpatie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9C2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Verwijzing van een patiënte met ernstige endometriose naar een endometriose centrum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Geïndividualiseerd plan maken voor behandeling pijnklachten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Herkent patiënten met lage gezondheidsvaardigheden en heeft oog voor laaggeletterdheid</a:t>
                      </a:r>
                      <a:endParaRPr lang="en-US" sz="13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9C2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 een bekken-fysiotherapeut en seksuoloog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Weten naar wie je moet doorverwijzen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9C2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SOLK patiënten kunnen begeleiden en een behandelplan maken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9C2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250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5579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6663A84C-EFE6-FF4F-BC8E-DDF9FAD54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0079C2"/>
                </a:solidFill>
              </a:rPr>
              <a:t>Zelfstandigheidsniveau’s</a:t>
            </a:r>
            <a:endParaRPr lang="en-US" dirty="0">
              <a:solidFill>
                <a:srgbClr val="0079C2"/>
              </a:solidFill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067D1C3E-F03A-D447-A321-30FC79DC2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93557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7FBD6-9700-C049-B811-BF7B49C812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7474" y="1507958"/>
            <a:ext cx="3834064" cy="516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19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23040</TotalTime>
  <Words>584</Words>
  <Application>Microsoft Office PowerPoint</Application>
  <PresentationFormat>Breedbeeld</PresentationFormat>
  <Paragraphs>121</Paragraphs>
  <Slides>19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</vt:lpstr>
      <vt:lpstr>Office Theme</vt:lpstr>
      <vt:lpstr>PowerPoint-presentatie</vt:lpstr>
      <vt:lpstr>Een vervolg op BOEG</vt:lpstr>
      <vt:lpstr>PowerPoint-presentatie</vt:lpstr>
      <vt:lpstr>PowerPoint-presentatie</vt:lpstr>
      <vt:lpstr>PowerPoint-presentatie</vt:lpstr>
      <vt:lpstr>12 basis EPA’s</vt:lpstr>
      <vt:lpstr>EPA</vt:lpstr>
      <vt:lpstr>EPA - voorbeeld</vt:lpstr>
      <vt:lpstr>Zelfstandigheidsniveau’s</vt:lpstr>
      <vt:lpstr>Zelfstandigheidsniveau’s</vt:lpstr>
      <vt:lpstr>PowerPoint-presentatie</vt:lpstr>
      <vt:lpstr>Thema’s</vt:lpstr>
      <vt:lpstr>PowerPoint-presentatie</vt:lpstr>
      <vt:lpstr>Bevlogen zijn, bevlogen blijven</vt:lpstr>
      <vt:lpstr>Zinvolle zorg</vt:lpstr>
      <vt:lpstr>Organisatie gebonden zorg</vt:lpstr>
      <vt:lpstr>Kennis en innovatie</vt:lpstr>
      <vt:lpstr>Feedback &amp; toetsing</vt:lpstr>
      <vt:lpstr>nvog-logo.nl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opleidingsplan</dc:title>
  <dc:creator>Koen de Geus</dc:creator>
  <cp:lastModifiedBy>Carolien Kanne</cp:lastModifiedBy>
  <cp:revision>31</cp:revision>
  <cp:lastPrinted>2021-03-16T16:30:25Z</cp:lastPrinted>
  <dcterms:created xsi:type="dcterms:W3CDTF">2021-03-16T16:00:18Z</dcterms:created>
  <dcterms:modified xsi:type="dcterms:W3CDTF">2021-04-23T07:46:08Z</dcterms:modified>
</cp:coreProperties>
</file>